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32918400" cy="32918400"/>
  <p:notesSz cx="6858000" cy="9144000"/>
  <p:embeddedFontLst>
    <p:embeddedFont>
      <p:font typeface="Amaranth" panose="02000503050000020004" pitchFamily="2" charset="77"/>
      <p:regular r:id="rId3"/>
    </p:embeddedFont>
    <p:embeddedFont>
      <p:font typeface="Titillium Web" pitchFamily="2" charset="77"/>
      <p:regular r:id="rId4"/>
    </p:embeddedFont>
  </p:embeddedFontLst>
  <p:custDataLst>
    <p:tags r:id="rId5"/>
  </p:custDataLst>
  <p:defaultTextStyle>
    <a:defPPr>
      <a:defRPr lang="en-US"/>
    </a:defPPr>
    <a:lvl1pPr algn="l" rtl="0" fontAlgn="base">
      <a:spcBef>
        <a:spcPct val="0"/>
      </a:spcBef>
      <a:spcAft>
        <a:spcPct val="0"/>
      </a:spcAft>
      <a:defRPr sz="4500" kern="1200">
        <a:solidFill>
          <a:schemeClr val="tx1"/>
        </a:solidFill>
        <a:latin typeface="Arial"/>
        <a:ea typeface="+mn-ea"/>
        <a:cs typeface="+mn-cs"/>
      </a:defRPr>
    </a:lvl1pPr>
    <a:lvl2pPr marL="457200" algn="l" rtl="0" fontAlgn="base">
      <a:spcBef>
        <a:spcPct val="0"/>
      </a:spcBef>
      <a:spcAft>
        <a:spcPct val="0"/>
      </a:spcAft>
      <a:defRPr sz="4500" kern="1200">
        <a:solidFill>
          <a:schemeClr val="tx1"/>
        </a:solidFill>
        <a:latin typeface="Arial"/>
        <a:ea typeface="+mn-ea"/>
        <a:cs typeface="+mn-cs"/>
      </a:defRPr>
    </a:lvl2pPr>
    <a:lvl3pPr marL="914400" algn="l" rtl="0" fontAlgn="base">
      <a:spcBef>
        <a:spcPct val="0"/>
      </a:spcBef>
      <a:spcAft>
        <a:spcPct val="0"/>
      </a:spcAft>
      <a:defRPr sz="4500" kern="1200">
        <a:solidFill>
          <a:schemeClr val="tx1"/>
        </a:solidFill>
        <a:latin typeface="Arial"/>
        <a:ea typeface="+mn-ea"/>
        <a:cs typeface="+mn-cs"/>
      </a:defRPr>
    </a:lvl3pPr>
    <a:lvl4pPr marL="1371600" algn="l" rtl="0" fontAlgn="base">
      <a:spcBef>
        <a:spcPct val="0"/>
      </a:spcBef>
      <a:spcAft>
        <a:spcPct val="0"/>
      </a:spcAft>
      <a:defRPr sz="4500" kern="1200">
        <a:solidFill>
          <a:schemeClr val="tx1"/>
        </a:solidFill>
        <a:latin typeface="Arial"/>
        <a:ea typeface="+mn-ea"/>
        <a:cs typeface="+mn-cs"/>
      </a:defRPr>
    </a:lvl4pPr>
    <a:lvl5pPr marL="1828800" algn="l" rtl="0" fontAlgn="base">
      <a:spcBef>
        <a:spcPct val="0"/>
      </a:spcBef>
      <a:spcAft>
        <a:spcPct val="0"/>
      </a:spcAft>
      <a:defRPr sz="4500" kern="1200">
        <a:solidFill>
          <a:schemeClr val="tx1"/>
        </a:solidFill>
        <a:latin typeface="Arial"/>
        <a:ea typeface="+mn-ea"/>
        <a:cs typeface="+mn-cs"/>
      </a:defRPr>
    </a:lvl5pPr>
    <a:lvl6pPr marL="2286000" algn="l" defTabSz="914400" rtl="0" eaLnBrk="1" latinLnBrk="0" hangingPunct="1">
      <a:defRPr sz="4500" kern="1200">
        <a:solidFill>
          <a:schemeClr val="tx1"/>
        </a:solidFill>
        <a:latin typeface="Arial"/>
        <a:ea typeface="+mn-ea"/>
        <a:cs typeface="+mn-cs"/>
      </a:defRPr>
    </a:lvl6pPr>
    <a:lvl7pPr marL="2743200" algn="l" defTabSz="914400" rtl="0" eaLnBrk="1" latinLnBrk="0" hangingPunct="1">
      <a:defRPr sz="4500" kern="1200">
        <a:solidFill>
          <a:schemeClr val="tx1"/>
        </a:solidFill>
        <a:latin typeface="Arial"/>
        <a:ea typeface="+mn-ea"/>
        <a:cs typeface="+mn-cs"/>
      </a:defRPr>
    </a:lvl7pPr>
    <a:lvl8pPr marL="3200400" algn="l" defTabSz="914400" rtl="0" eaLnBrk="1" latinLnBrk="0" hangingPunct="1">
      <a:defRPr sz="4500" kern="1200">
        <a:solidFill>
          <a:schemeClr val="tx1"/>
        </a:solidFill>
        <a:latin typeface="Arial"/>
        <a:ea typeface="+mn-ea"/>
        <a:cs typeface="+mn-cs"/>
      </a:defRPr>
    </a:lvl8pPr>
    <a:lvl9pPr marL="3657600" algn="l" defTabSz="914400" rtl="0" eaLnBrk="1" latinLnBrk="0" hangingPunct="1">
      <a:defRPr sz="4500" kern="1200">
        <a:solidFill>
          <a:schemeClr val="tx1"/>
        </a:solidFill>
        <a:latin typeface="Arial"/>
        <a:ea typeface="+mn-ea"/>
        <a:cs typeface="+mn-cs"/>
      </a:defRPr>
    </a:lvl9pPr>
  </p:defaultTextStyle>
  <p:extLst>
    <p:ext uri="{EFAFB233-063F-42B5-8137-9DF3F51BA10A}">
      <p15:sldGuideLst xmlns:p15="http://schemas.microsoft.com/office/powerpoint/2012/main">
        <p15:guide id="1" orient="horz" pos="10368" userDrawn="1">
          <p15:clr>
            <a:srgbClr val="A4A3A4"/>
          </p15:clr>
        </p15:guide>
        <p15:guide id="2" pos="10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3B3B"/>
    <a:srgbClr val="6E4D99"/>
    <a:srgbClr val="679955"/>
    <a:srgbClr val="7F7F7F"/>
    <a:srgbClr val="8D3333"/>
    <a:srgbClr val="AC1414"/>
    <a:srgbClr val="336699"/>
    <a:srgbClr val="2A4A70"/>
    <a:srgbClr val="376092"/>
    <a:srgbClr val="A0BE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20" d="100"/>
          <a:sy n="20" d="100"/>
        </p:scale>
        <p:origin x="2576" y="224"/>
      </p:cViewPr>
      <p:guideLst>
        <p:guide orient="horz" pos="10368"/>
        <p:guide pos="10368"/>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font" Target="fonts/font1.fntdata"/><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font" Target="fonts/font2.fntdata"/><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9356" y="10226675"/>
            <a:ext cx="27979688" cy="7054850"/>
          </a:xfrm>
        </p:spPr>
        <p:txBody>
          <a:bodyPr/>
          <a:lstStyle>
            <a:defPPr>
              <a:defRPr kern="1200" smtId="4294967295"/>
            </a:defPPr>
          </a:lstStyle>
          <a:p>
            <a:r>
              <a:rPr lang="en-US"/>
              <a:t>Click to edit Master title style</a:t>
            </a:r>
          </a:p>
        </p:txBody>
      </p:sp>
      <p:sp>
        <p:nvSpPr>
          <p:cNvPr id="3" name="Subtitle 2"/>
          <p:cNvSpPr>
            <a:spLocks noGrp="1"/>
          </p:cNvSpPr>
          <p:nvPr>
            <p:ph type="subTitle" idx="1"/>
          </p:nvPr>
        </p:nvSpPr>
        <p:spPr>
          <a:xfrm>
            <a:off x="4937523" y="18653125"/>
            <a:ext cx="23043356" cy="8413750"/>
          </a:xfrm>
        </p:spPr>
        <p:txBody>
          <a:bodyPr/>
          <a:lstStyle>
            <a:defPPr>
              <a:defRPr kern="1200" smtId="4294967295"/>
            </a:defPPr>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9781D505-ABFC-493F-8858-9F27839AE9BB}" type="slidenum">
              <a:rPr lang="en-US"/>
              <a:pPr>
                <a:defRPr/>
              </a:pPr>
              <a:t>‹#›</a:t>
            </a:fld>
            <a:endParaRPr lang="en-US"/>
          </a:p>
        </p:txBody>
      </p:sp>
    </p:spTree>
    <p:extLst>
      <p:ext uri="{BB962C8B-B14F-4D97-AF65-F5344CB8AC3E}">
        <p14:creationId xmlns:p14="http://schemas.microsoft.com/office/powerpoint/2010/main" val="38291230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620C972F-CE89-4882-8841-5E4EC1866666}" type="slidenum">
              <a:rPr lang="en-US"/>
              <a:pPr>
                <a:defRPr/>
              </a:pPr>
              <a:t>‹#›</a:t>
            </a:fld>
            <a:endParaRPr lang="en-US"/>
          </a:p>
        </p:txBody>
      </p:sp>
    </p:spTree>
    <p:extLst>
      <p:ext uri="{BB962C8B-B14F-4D97-AF65-F5344CB8AC3E}">
        <p14:creationId xmlns:p14="http://schemas.microsoft.com/office/powerpoint/2010/main" val="41087712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866080" y="1317626"/>
            <a:ext cx="7406878" cy="28089225"/>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1645444" y="1317626"/>
            <a:ext cx="22106334" cy="28089225"/>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67478B96-C558-46F3-BF4C-CB626F7BF55F}" type="slidenum">
              <a:rPr lang="en-US"/>
              <a:pPr>
                <a:defRPr/>
              </a:pPr>
              <a:t>‹#›</a:t>
            </a:fld>
            <a:endParaRPr lang="en-US"/>
          </a:p>
        </p:txBody>
      </p:sp>
    </p:spTree>
    <p:extLst>
      <p:ext uri="{BB962C8B-B14F-4D97-AF65-F5344CB8AC3E}">
        <p14:creationId xmlns:p14="http://schemas.microsoft.com/office/powerpoint/2010/main" val="309617945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ACFDBA80-68C6-4586-92A4-5A3F769223A5}" type="slidenum">
              <a:rPr lang="en-US"/>
              <a:pPr>
                <a:defRPr/>
              </a:pPr>
              <a:t>‹#›</a:t>
            </a:fld>
            <a:endParaRPr lang="en-US"/>
          </a:p>
        </p:txBody>
      </p:sp>
    </p:spTree>
    <p:extLst>
      <p:ext uri="{BB962C8B-B14F-4D97-AF65-F5344CB8AC3E}">
        <p14:creationId xmlns:p14="http://schemas.microsoft.com/office/powerpoint/2010/main" val="60461068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1153439"/>
            <a:ext cx="27980878" cy="6537325"/>
          </a:xfrm>
        </p:spPr>
        <p:txBody>
          <a:bodyPr anchor="t"/>
          <a:lstStyle>
            <a:defPPr>
              <a:defRPr kern="1200" smtId="4294967295"/>
            </a:defPPr>
            <a:lvl1pPr algn="l">
              <a:defRPr sz="3000" b="1" cap="all"/>
            </a:lvl1pPr>
          </a:lstStyle>
          <a:p>
            <a:r>
              <a:rPr lang="en-US"/>
              <a:t>Click to edit Master title style</a:t>
            </a:r>
          </a:p>
        </p:txBody>
      </p:sp>
      <p:sp>
        <p:nvSpPr>
          <p:cNvPr id="3" name="Text Placeholder 2"/>
          <p:cNvSpPr>
            <a:spLocks noGrp="1"/>
          </p:cNvSpPr>
          <p:nvPr>
            <p:ph type="body" idx="1"/>
          </p:nvPr>
        </p:nvSpPr>
        <p:spPr>
          <a:xfrm>
            <a:off x="2600325" y="13952538"/>
            <a:ext cx="27980878" cy="7200900"/>
          </a:xfrm>
        </p:spPr>
        <p:txBody>
          <a:bodyPr anchor="b"/>
          <a:lstStyle>
            <a:defPPr>
              <a:defRPr kern="1200" smtId="4294967295"/>
            </a:defPPr>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317CCD47-6DB2-4B8A-910F-EAB6C458696E}" type="slidenum">
              <a:rPr lang="en-US"/>
              <a:pPr>
                <a:defRPr/>
              </a:pPr>
              <a:t>‹#›</a:t>
            </a:fld>
            <a:endParaRPr lang="en-US"/>
          </a:p>
        </p:txBody>
      </p:sp>
    </p:spTree>
    <p:extLst>
      <p:ext uri="{BB962C8B-B14F-4D97-AF65-F5344CB8AC3E}">
        <p14:creationId xmlns:p14="http://schemas.microsoft.com/office/powerpoint/2010/main" val="134751605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1645444" y="7680326"/>
            <a:ext cx="14756606" cy="21726525"/>
          </a:xfrm>
        </p:spPr>
        <p:txBody>
          <a:bodyPr/>
          <a:lstStyle>
            <a:defPPr>
              <a:defRPr kern="1200" smtId="4294967295"/>
            </a:defPPr>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516352" y="7680326"/>
            <a:ext cx="14756606" cy="21726525"/>
          </a:xfrm>
        </p:spPr>
        <p:txBody>
          <a:bodyPr/>
          <a:lstStyle>
            <a:defPPr>
              <a:defRPr kern="1200" smtId="4294967295"/>
            </a:defPPr>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E7618C69-F50A-4456-BD00-30C7E9780917}" type="slidenum">
              <a:rPr lang="en-US"/>
              <a:pPr>
                <a:defRPr/>
              </a:pPr>
              <a:t>‹#›</a:t>
            </a:fld>
            <a:endParaRPr lang="en-US"/>
          </a:p>
        </p:txBody>
      </p:sp>
    </p:spTree>
    <p:extLst>
      <p:ext uri="{BB962C8B-B14F-4D97-AF65-F5344CB8AC3E}">
        <p14:creationId xmlns:p14="http://schemas.microsoft.com/office/powerpoint/2010/main" val="397989059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1645444" y="7369176"/>
            <a:ext cx="14544675" cy="3070225"/>
          </a:xfrm>
        </p:spPr>
        <p:txBody>
          <a:bodyPr anchor="b"/>
          <a:lstStyle>
            <a:defPPr>
              <a:defRPr kern="1200" smtId="4294967295"/>
            </a:defPPr>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645444" y="10439400"/>
            <a:ext cx="14544675" cy="18965862"/>
          </a:xfrm>
        </p:spPr>
        <p:txBody>
          <a:bodyPr/>
          <a:lstStyle>
            <a:defPPr>
              <a:defRPr kern="1200" smtId="4294967295"/>
            </a:defPPr>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328" y="7369176"/>
            <a:ext cx="14550630" cy="3070225"/>
          </a:xfrm>
        </p:spPr>
        <p:txBody>
          <a:bodyPr anchor="b"/>
          <a:lstStyle>
            <a:defPPr>
              <a:defRPr kern="1200" smtId="4294967295"/>
            </a:defPPr>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16722328" y="10439400"/>
            <a:ext cx="14550630" cy="18965862"/>
          </a:xfrm>
        </p:spPr>
        <p:txBody>
          <a:bodyPr/>
          <a:lstStyle>
            <a:defPPr>
              <a:defRPr kern="1200" smtId="4294967295"/>
            </a:defPPr>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41BE4E77-EB76-40B2-97CB-56BAD62ADA5F}" type="slidenum">
              <a:rPr lang="en-US"/>
              <a:pPr>
                <a:defRPr/>
              </a:pPr>
              <a:t>‹#›</a:t>
            </a:fld>
            <a:endParaRPr lang="en-US"/>
          </a:p>
        </p:txBody>
      </p:sp>
    </p:spTree>
    <p:extLst>
      <p:ext uri="{BB962C8B-B14F-4D97-AF65-F5344CB8AC3E}">
        <p14:creationId xmlns:p14="http://schemas.microsoft.com/office/powerpoint/2010/main" val="294088900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smtId="4294967295"/>
            </a:defPPr>
            <a:lvl1pPr>
              <a:defRPr/>
            </a:lvl1pPr>
          </a:lstStyle>
          <a:p>
            <a:pPr>
              <a:defRPr/>
            </a:pPr>
            <a:fld id="{AFD85181-2ED8-4C66-A6CF-204895276074}" type="slidenum">
              <a:rPr lang="en-US"/>
              <a:pPr>
                <a:defRPr/>
              </a:pPr>
              <a:t>‹#›</a:t>
            </a:fld>
            <a:endParaRPr lang="en-US"/>
          </a:p>
        </p:txBody>
      </p:sp>
    </p:spTree>
    <p:extLst>
      <p:ext uri="{BB962C8B-B14F-4D97-AF65-F5344CB8AC3E}">
        <p14:creationId xmlns:p14="http://schemas.microsoft.com/office/powerpoint/2010/main" val="86244740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smtId="4294967295"/>
            </a:defPPr>
            <a:lvl1pPr>
              <a:defRPr/>
            </a:lvl1pPr>
          </a:lstStyle>
          <a:p>
            <a:pPr>
              <a:defRPr/>
            </a:pPr>
            <a:fld id="{FD4797FD-DFC2-4481-9B76-E30C0158C422}" type="slidenum">
              <a:rPr lang="en-US"/>
              <a:pPr>
                <a:defRPr/>
              </a:pPr>
              <a:t>‹#›</a:t>
            </a:fld>
            <a:endParaRPr lang="en-US"/>
          </a:p>
        </p:txBody>
      </p:sp>
    </p:spTree>
    <p:extLst>
      <p:ext uri="{BB962C8B-B14F-4D97-AF65-F5344CB8AC3E}">
        <p14:creationId xmlns:p14="http://schemas.microsoft.com/office/powerpoint/2010/main" val="290339500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444" y="1311275"/>
            <a:ext cx="10829925" cy="5576888"/>
          </a:xfrm>
        </p:spPr>
        <p:txBody>
          <a:bodyPr anchor="b"/>
          <a:lstStyle>
            <a:defPPr>
              <a:defRPr kern="1200" smtId="4294967295"/>
            </a:defPPr>
            <a:lvl1pPr algn="l">
              <a:defRPr sz="1500" b="1"/>
            </a:lvl1pPr>
          </a:lstStyle>
          <a:p>
            <a:r>
              <a:rPr lang="en-US"/>
              <a:t>Click to edit Master title style</a:t>
            </a:r>
          </a:p>
        </p:txBody>
      </p:sp>
      <p:sp>
        <p:nvSpPr>
          <p:cNvPr id="3" name="Content Placeholder 2"/>
          <p:cNvSpPr>
            <a:spLocks noGrp="1"/>
          </p:cNvSpPr>
          <p:nvPr>
            <p:ph idx="1"/>
          </p:nvPr>
        </p:nvSpPr>
        <p:spPr>
          <a:xfrm>
            <a:off x="12870656" y="1311275"/>
            <a:ext cx="18402300" cy="28093988"/>
          </a:xfrm>
        </p:spPr>
        <p:txBody>
          <a:bodyPr/>
          <a:lstStyle>
            <a:defPPr>
              <a:defRPr kern="1200" smtId="4294967295"/>
            </a:defPPr>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444" y="6888163"/>
            <a:ext cx="10829925" cy="22517100"/>
          </a:xfrm>
        </p:spPr>
        <p:txBody>
          <a:bodyPr/>
          <a:lstStyle>
            <a:defPPr>
              <a:defRPr kern="1200" smtId="4294967295"/>
            </a:defPPr>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222DDFC5-19EE-4BC8-86F5-BE1753B3A49A}" type="slidenum">
              <a:rPr lang="en-US"/>
              <a:pPr>
                <a:defRPr/>
              </a:pPr>
              <a:t>‹#›</a:t>
            </a:fld>
            <a:endParaRPr lang="en-US"/>
          </a:p>
        </p:txBody>
      </p:sp>
    </p:spTree>
    <p:extLst>
      <p:ext uri="{BB962C8B-B14F-4D97-AF65-F5344CB8AC3E}">
        <p14:creationId xmlns:p14="http://schemas.microsoft.com/office/powerpoint/2010/main" val="217649673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997" y="23042562"/>
            <a:ext cx="19751280" cy="2720975"/>
          </a:xfrm>
        </p:spPr>
        <p:txBody>
          <a:bodyPr anchor="b"/>
          <a:lstStyle>
            <a:defPPr>
              <a:defRPr kern="1200" smtId="4294967295"/>
            </a:defPPr>
            <a:lvl1pPr algn="l">
              <a:defRPr sz="1500" b="1"/>
            </a:lvl1pPr>
          </a:lstStyle>
          <a:p>
            <a:r>
              <a:rPr lang="en-US"/>
              <a:t>Click to edit Master title style</a:t>
            </a:r>
          </a:p>
        </p:txBody>
      </p:sp>
      <p:sp>
        <p:nvSpPr>
          <p:cNvPr id="3" name="Picture Placeholder 2"/>
          <p:cNvSpPr>
            <a:spLocks noGrp="1"/>
          </p:cNvSpPr>
          <p:nvPr>
            <p:ph type="pic" idx="1"/>
          </p:nvPr>
        </p:nvSpPr>
        <p:spPr>
          <a:xfrm>
            <a:off x="6451997" y="2941638"/>
            <a:ext cx="19751280" cy="19750088"/>
          </a:xfrm>
        </p:spPr>
        <p:txBody>
          <a:bodyPr/>
          <a:lstStyle>
            <a:defPPr>
              <a:defRPr kern="1200" smtId="4294967295"/>
            </a:defPPr>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6451997" y="25763539"/>
            <a:ext cx="19751280" cy="3862387"/>
          </a:xfrm>
        </p:spPr>
        <p:txBody>
          <a:bodyPr/>
          <a:lstStyle>
            <a:defPPr>
              <a:defRPr kern="1200" smtId="4294967295"/>
            </a:defPPr>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A9B3B4E7-A2BC-4B2C-8917-8370A599FB41}" type="slidenum">
              <a:rPr lang="en-US"/>
              <a:pPr>
                <a:defRPr/>
              </a:pPr>
              <a:t>‹#›</a:t>
            </a:fld>
            <a:endParaRPr lang="en-US"/>
          </a:p>
        </p:txBody>
      </p:sp>
    </p:spTree>
    <p:extLst>
      <p:ext uri="{BB962C8B-B14F-4D97-AF65-F5344CB8AC3E}">
        <p14:creationId xmlns:p14="http://schemas.microsoft.com/office/powerpoint/2010/main" val="388340609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645444" y="1317625"/>
            <a:ext cx="29627512"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9" tIns="235130" rIns="470259" bIns="235130" anchor="ctr" anchorCtr="0" compatLnSpc="1">
            <a:prstTxWarp prst="textNoShape">
              <a:avLst/>
            </a:prstTxWarp>
          </a:bodyPr>
          <a:lstStyle>
            <a:defPPr>
              <a:defRPr kern="1200" smtId="4294967295"/>
            </a:defPPr>
          </a:lstStyle>
          <a:p>
            <a:pPr lvl="0"/>
            <a:r>
              <a:rPr lang="en-US"/>
              <a:t>Click to edit Master title style</a:t>
            </a:r>
          </a:p>
        </p:txBody>
      </p:sp>
      <p:sp>
        <p:nvSpPr>
          <p:cNvPr id="1027" name="Rectangle 3"/>
          <p:cNvSpPr>
            <a:spLocks noGrp="1" noChangeArrowheads="1"/>
          </p:cNvSpPr>
          <p:nvPr>
            <p:ph type="body" idx="1"/>
          </p:nvPr>
        </p:nvSpPr>
        <p:spPr bwMode="auto">
          <a:xfrm>
            <a:off x="1645444" y="7680326"/>
            <a:ext cx="29627512" cy="21726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9" tIns="235130" rIns="470259" bIns="235130" anchor="t" anchorCtr="0" compatLnSpc="1">
            <a:prstTxWarp prst="textNoShape">
              <a:avLst/>
            </a:prstTxWarp>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645444" y="29978350"/>
            <a:ext cx="7681913"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9" tIns="235130" rIns="470259" bIns="235130" anchor="t" anchorCtr="0" compatLnSpc="1">
            <a:prstTxWarp prst="textNoShape">
              <a:avLst/>
            </a:prstTxWarp>
          </a:bodyPr>
          <a:lstStyle>
            <a:defPPr>
              <a:defRPr kern="1200" smtId="4294967295"/>
            </a:defPPr>
            <a:lvl1pPr defTabSz="3527822">
              <a:defRPr sz="5475" smtClean="0">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11246644" y="29978350"/>
            <a:ext cx="10425113"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9" tIns="235130" rIns="470259" bIns="235130" anchor="t" anchorCtr="0" compatLnSpc="1">
            <a:prstTxWarp prst="textNoShape">
              <a:avLst/>
            </a:prstTxWarp>
          </a:bodyPr>
          <a:lstStyle>
            <a:defPPr>
              <a:defRPr kern="1200" smtId="4294967295"/>
            </a:defPPr>
            <a:lvl1pPr algn="ctr" defTabSz="3527822">
              <a:defRPr sz="5475" smtClean="0">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23591044" y="29978350"/>
            <a:ext cx="7681913"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9" tIns="235130" rIns="470259" bIns="235130" anchor="t" anchorCtr="0" compatLnSpc="1">
            <a:prstTxWarp prst="textNoShape">
              <a:avLst/>
            </a:prstTxWarp>
          </a:bodyPr>
          <a:lstStyle>
            <a:defPPr>
              <a:defRPr kern="1200" smtId="4294967295"/>
            </a:defPPr>
            <a:lvl1pPr algn="r" defTabSz="3527822">
              <a:defRPr sz="5475" smtClean="0">
                <a:latin typeface="Arial" pitchFamily="34" charset="0"/>
              </a:defRPr>
            </a:lvl1pPr>
          </a:lstStyle>
          <a:p>
            <a:pPr>
              <a:defRPr/>
            </a:pPr>
            <a:fld id="{16CEF5F2-27D4-42FE-9AE6-E7F0659E0BA5}" type="slidenum">
              <a:rPr lang="en-US"/>
              <a:pPr>
                <a:defRPr/>
              </a:pPr>
              <a:t>‹#›</a:t>
            </a:fld>
            <a:endParaRPr lang="en-US"/>
          </a:p>
        </p:txBody>
      </p:sp>
      <p:pic>
        <p:nvPicPr>
          <p:cNvPr id="1031" name="New picture"/>
          <p:cNvPicPr/>
          <p:nvPr/>
        </p:nvPicPr>
        <p:blipFill>
          <a:blip r:embed="rId13"/>
          <a:stretch>
            <a:fillRect/>
          </a:stretch>
        </p:blipFill>
        <p:spPr>
          <a:xfrm rot="16200000">
            <a:off x="-11506200" y="16459200"/>
            <a:ext cx="14274800" cy="4368800"/>
          </a:xfrm>
          <a:prstGeom prst="rect">
            <a:avLst/>
          </a:prstGeom>
        </p:spPr>
      </p:pic>
      <p:pic>
        <p:nvPicPr>
          <p:cNvPr id="1032" name="New picture"/>
          <p:cNvPicPr/>
          <p:nvPr/>
        </p:nvPicPr>
        <p:blipFill>
          <a:blip r:embed="rId13"/>
          <a:stretch>
            <a:fillRect/>
          </a:stretch>
        </p:blipFill>
        <p:spPr>
          <a:xfrm rot="5400000">
            <a:off x="30149800" y="16459200"/>
            <a:ext cx="14274800" cy="4368800"/>
          </a:xfrm>
          <a:prstGeom prst="rect">
            <a:avLst/>
          </a:prstGeom>
        </p:spPr>
      </p:pic>
      <p:pic>
        <p:nvPicPr>
          <p:cNvPr id="1033" name="New picture"/>
          <p:cNvPicPr/>
          <p:nvPr/>
        </p:nvPicPr>
        <p:blipFill>
          <a:blip r:embed="rId14"/>
          <a:stretch>
            <a:fillRect/>
          </a:stretch>
        </p:blipFill>
        <p:spPr>
          <a:xfrm>
            <a:off x="1473200" y="33426400"/>
            <a:ext cx="29972000" cy="1549400"/>
          </a:xfrm>
          <a:prstGeom prst="rect">
            <a:avLst/>
          </a:prstGeom>
        </p:spPr>
      </p:pic>
      <p:sp>
        <p:nvSpPr>
          <p:cNvPr id="1034" name="New shape"/>
          <p:cNvSpPr/>
          <p:nvPr/>
        </p:nvSpPr>
        <p:spPr>
          <a:xfrm>
            <a:off x="1473200" y="33997900"/>
            <a:ext cx="164592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a:solidFill>
                  <a:srgbClr val="808080"/>
                </a:solidFill>
              </a:rPr>
              <a:t>Template ID: debatingdenim  Size: 36x36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defPPr>
        <a:defRPr kern="1200" smtId="4294967295"/>
      </a:defPPr>
      <a:lvl1pPr algn="ctr" defTabSz="3527822" rtl="0" eaLnBrk="0" fontAlgn="base" hangingPunct="0">
        <a:spcBef>
          <a:spcPct val="0"/>
        </a:spcBef>
        <a:spcAft>
          <a:spcPct val="0"/>
        </a:spcAft>
        <a:defRPr sz="17100">
          <a:solidFill>
            <a:schemeClr val="tx2"/>
          </a:solidFill>
          <a:latin typeface="+mj-lt"/>
          <a:ea typeface="+mj-ea"/>
          <a:cs typeface="+mj-cs"/>
        </a:defRPr>
      </a:lvl1pPr>
      <a:lvl2pPr algn="ctr" defTabSz="3527822" rtl="0" eaLnBrk="0" fontAlgn="base" hangingPunct="0">
        <a:spcBef>
          <a:spcPct val="0"/>
        </a:spcBef>
        <a:spcAft>
          <a:spcPct val="0"/>
        </a:spcAft>
        <a:defRPr sz="17100">
          <a:solidFill>
            <a:schemeClr val="tx2"/>
          </a:solidFill>
          <a:latin typeface="Arial" pitchFamily="34" charset="0"/>
        </a:defRPr>
      </a:lvl2pPr>
      <a:lvl3pPr algn="ctr" defTabSz="3527822" rtl="0" eaLnBrk="0" fontAlgn="base" hangingPunct="0">
        <a:spcBef>
          <a:spcPct val="0"/>
        </a:spcBef>
        <a:spcAft>
          <a:spcPct val="0"/>
        </a:spcAft>
        <a:defRPr sz="17100">
          <a:solidFill>
            <a:schemeClr val="tx2"/>
          </a:solidFill>
          <a:latin typeface="Arial" pitchFamily="34" charset="0"/>
        </a:defRPr>
      </a:lvl3pPr>
      <a:lvl4pPr algn="ctr" defTabSz="3527822" rtl="0" eaLnBrk="0" fontAlgn="base" hangingPunct="0">
        <a:spcBef>
          <a:spcPct val="0"/>
        </a:spcBef>
        <a:spcAft>
          <a:spcPct val="0"/>
        </a:spcAft>
        <a:defRPr sz="17100">
          <a:solidFill>
            <a:schemeClr val="tx2"/>
          </a:solidFill>
          <a:latin typeface="Arial" pitchFamily="34" charset="0"/>
        </a:defRPr>
      </a:lvl4pPr>
      <a:lvl5pPr algn="ctr" defTabSz="3527822" rtl="0" eaLnBrk="0" fontAlgn="base" hangingPunct="0">
        <a:spcBef>
          <a:spcPct val="0"/>
        </a:spcBef>
        <a:spcAft>
          <a:spcPct val="0"/>
        </a:spcAft>
        <a:defRPr sz="17100">
          <a:solidFill>
            <a:schemeClr val="tx2"/>
          </a:solidFill>
          <a:latin typeface="Arial" pitchFamily="34" charset="0"/>
        </a:defRPr>
      </a:lvl5pPr>
      <a:lvl6pPr marL="342900" algn="ctr" defTabSz="3527822" rtl="0" fontAlgn="base">
        <a:spcBef>
          <a:spcPct val="0"/>
        </a:spcBef>
        <a:spcAft>
          <a:spcPct val="0"/>
        </a:spcAft>
        <a:defRPr sz="17100">
          <a:solidFill>
            <a:schemeClr val="tx2"/>
          </a:solidFill>
          <a:latin typeface="Arial" pitchFamily="34" charset="0"/>
        </a:defRPr>
      </a:lvl6pPr>
      <a:lvl7pPr marL="685800" algn="ctr" defTabSz="3527822" rtl="0" fontAlgn="base">
        <a:spcBef>
          <a:spcPct val="0"/>
        </a:spcBef>
        <a:spcAft>
          <a:spcPct val="0"/>
        </a:spcAft>
        <a:defRPr sz="17100">
          <a:solidFill>
            <a:schemeClr val="tx2"/>
          </a:solidFill>
          <a:latin typeface="Arial" pitchFamily="34" charset="0"/>
        </a:defRPr>
      </a:lvl7pPr>
      <a:lvl8pPr marL="1028700" algn="ctr" defTabSz="3527822" rtl="0" fontAlgn="base">
        <a:spcBef>
          <a:spcPct val="0"/>
        </a:spcBef>
        <a:spcAft>
          <a:spcPct val="0"/>
        </a:spcAft>
        <a:defRPr sz="17100">
          <a:solidFill>
            <a:schemeClr val="tx2"/>
          </a:solidFill>
          <a:latin typeface="Arial" pitchFamily="34" charset="0"/>
        </a:defRPr>
      </a:lvl8pPr>
      <a:lvl9pPr marL="1371600" algn="ctr" defTabSz="3527822" rtl="0" fontAlgn="base">
        <a:spcBef>
          <a:spcPct val="0"/>
        </a:spcBef>
        <a:spcAft>
          <a:spcPct val="0"/>
        </a:spcAft>
        <a:defRPr sz="17100">
          <a:solidFill>
            <a:schemeClr val="tx2"/>
          </a:solidFill>
          <a:latin typeface="Arial" pitchFamily="34" charset="0"/>
        </a:defRPr>
      </a:lvl9pPr>
    </p:titleStyle>
    <p:bodyStyle>
      <a:defPPr>
        <a:defRPr kern="1200" smtId="4294967295"/>
      </a:defPPr>
      <a:lvl1pPr marL="1325166" indent="-1325166" algn="l" defTabSz="3527822" rtl="0" eaLnBrk="0" fontAlgn="base" hangingPunct="0">
        <a:spcBef>
          <a:spcPct val="20000"/>
        </a:spcBef>
        <a:spcAft>
          <a:spcPct val="0"/>
        </a:spcAft>
        <a:buChar char="•"/>
        <a:defRPr sz="12300">
          <a:solidFill>
            <a:schemeClr val="tx1"/>
          </a:solidFill>
          <a:latin typeface="+mn-lt"/>
          <a:ea typeface="+mn-ea"/>
          <a:cs typeface="+mn-cs"/>
        </a:defRPr>
      </a:lvl1pPr>
      <a:lvl2pPr marL="2867025" indent="-1103710" algn="l" defTabSz="3527822" rtl="0" eaLnBrk="0" fontAlgn="base" hangingPunct="0">
        <a:spcBef>
          <a:spcPct val="20000"/>
        </a:spcBef>
        <a:spcAft>
          <a:spcPct val="0"/>
        </a:spcAft>
        <a:buChar char="–"/>
        <a:defRPr sz="10800">
          <a:solidFill>
            <a:schemeClr val="tx1"/>
          </a:solidFill>
          <a:latin typeface="+mn-lt"/>
        </a:defRPr>
      </a:lvl2pPr>
      <a:lvl3pPr marL="4410075" indent="-882254" algn="l" defTabSz="3527822" rtl="0" eaLnBrk="0" fontAlgn="base" hangingPunct="0">
        <a:spcBef>
          <a:spcPct val="20000"/>
        </a:spcBef>
        <a:spcAft>
          <a:spcPct val="0"/>
        </a:spcAft>
        <a:buChar char="•"/>
        <a:defRPr sz="9300">
          <a:solidFill>
            <a:schemeClr val="tx1"/>
          </a:solidFill>
          <a:latin typeface="+mn-lt"/>
        </a:defRPr>
      </a:lvl3pPr>
      <a:lvl4pPr marL="6172200" indent="-881063" algn="l" defTabSz="3527822" rtl="0" eaLnBrk="0" fontAlgn="base" hangingPunct="0">
        <a:spcBef>
          <a:spcPct val="20000"/>
        </a:spcBef>
        <a:spcAft>
          <a:spcPct val="0"/>
        </a:spcAft>
        <a:buChar char="–"/>
        <a:defRPr sz="7800">
          <a:solidFill>
            <a:schemeClr val="tx1"/>
          </a:solidFill>
          <a:latin typeface="+mn-lt"/>
        </a:defRPr>
      </a:lvl4pPr>
      <a:lvl5pPr marL="7935516" indent="-882254" algn="l" defTabSz="3527822" rtl="0" eaLnBrk="0" fontAlgn="base" hangingPunct="0">
        <a:spcBef>
          <a:spcPct val="20000"/>
        </a:spcBef>
        <a:spcAft>
          <a:spcPct val="0"/>
        </a:spcAft>
        <a:buChar char="»"/>
        <a:defRPr sz="7800">
          <a:solidFill>
            <a:schemeClr val="tx1"/>
          </a:solidFill>
          <a:latin typeface="+mn-lt"/>
        </a:defRPr>
      </a:lvl5pPr>
      <a:lvl6pPr marL="8278416" indent="-882254" algn="l" defTabSz="3527822" rtl="0" fontAlgn="base">
        <a:spcBef>
          <a:spcPct val="20000"/>
        </a:spcBef>
        <a:spcAft>
          <a:spcPct val="0"/>
        </a:spcAft>
        <a:buChar char="»"/>
        <a:defRPr sz="7800">
          <a:solidFill>
            <a:schemeClr val="tx1"/>
          </a:solidFill>
          <a:latin typeface="+mn-lt"/>
        </a:defRPr>
      </a:lvl6pPr>
      <a:lvl7pPr marL="8621316" indent="-882254" algn="l" defTabSz="3527822" rtl="0" fontAlgn="base">
        <a:spcBef>
          <a:spcPct val="20000"/>
        </a:spcBef>
        <a:spcAft>
          <a:spcPct val="0"/>
        </a:spcAft>
        <a:buChar char="»"/>
        <a:defRPr sz="7800">
          <a:solidFill>
            <a:schemeClr val="tx1"/>
          </a:solidFill>
          <a:latin typeface="+mn-lt"/>
        </a:defRPr>
      </a:lvl7pPr>
      <a:lvl8pPr marL="8964216" indent="-882254" algn="l" defTabSz="3527822" rtl="0" fontAlgn="base">
        <a:spcBef>
          <a:spcPct val="20000"/>
        </a:spcBef>
        <a:spcAft>
          <a:spcPct val="0"/>
        </a:spcAft>
        <a:buChar char="»"/>
        <a:defRPr sz="7800">
          <a:solidFill>
            <a:schemeClr val="tx1"/>
          </a:solidFill>
          <a:latin typeface="+mn-lt"/>
        </a:defRPr>
      </a:lvl8pPr>
      <a:lvl9pPr marL="9307116" indent="-882254" algn="l" defTabSz="3527822" rtl="0" fontAlgn="base">
        <a:spcBef>
          <a:spcPct val="20000"/>
        </a:spcBef>
        <a:spcAft>
          <a:spcPct val="0"/>
        </a:spcAft>
        <a:buChar char="»"/>
        <a:defRPr sz="78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ai.com/blog/better-language-models/" TargetMode="External"/><Relationship Id="rId7"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s://creativescreenwriting.com/dna-screenplays-machine-driven-script-readers/" TargetMode="External"/><Relationship Id="rId4" Type="http://schemas.openxmlformats.org/officeDocument/2006/relationships/hyperlink" Target="https://colab.research.google.com/github/ilopezfr/gpt-2/blob/master/gpt-2-playground_.ipynb#scrollTo=AKWlvlQbrte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4"/>
          <p:cNvSpPr>
            <a:spLocks noChangeArrowheads="1"/>
          </p:cNvSpPr>
          <p:nvPr/>
        </p:nvSpPr>
        <p:spPr bwMode="auto">
          <a:xfrm>
            <a:off x="400050" y="518099"/>
            <a:ext cx="32118300" cy="4518373"/>
          </a:xfrm>
          <a:prstGeom prst="roundRect">
            <a:avLst/>
          </a:prstGeom>
          <a:solidFill>
            <a:srgbClr val="2A4A70"/>
          </a:solidFill>
          <a:ln>
            <a:noFill/>
          </a:ln>
        </p:spPr>
        <p:txBody>
          <a:bodyPr lIns="154305" tIns="77153" rIns="154305" bIns="77153" anchor="ctr"/>
          <a:lstStyle>
            <a:defPPr>
              <a:defRPr kern="1200" smtId="4294967295"/>
            </a:defPPr>
          </a:lstStyle>
          <a:p>
            <a:pPr algn="ctr" defTabSz="3527822">
              <a:lnSpc>
                <a:spcPct val="90000"/>
              </a:lnSpc>
            </a:pPr>
            <a:endParaRPr lang="en-US" sz="3675" i="1"/>
          </a:p>
        </p:txBody>
      </p:sp>
      <p:sp>
        <p:nvSpPr>
          <p:cNvPr id="17" name="Text Placeholder 5">
            <a:extLst>
              <a:ext uri="{FF2B5EF4-FFF2-40B4-BE49-F238E27FC236}">
                <a16:creationId xmlns:a16="http://schemas.microsoft.com/office/drawing/2014/main" id="{4264D35B-B8F4-4A85-9FEE-EA091C5FF1BF}"/>
              </a:ext>
            </a:extLst>
          </p:cNvPr>
          <p:cNvSpPr txBox="1"/>
          <p:nvPr/>
        </p:nvSpPr>
        <p:spPr>
          <a:xfrm>
            <a:off x="2743200" y="889575"/>
            <a:ext cx="27432000" cy="2203080"/>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2820815">
              <a:spcBef>
                <a:spcPct val="20000"/>
              </a:spcBef>
              <a:defRPr/>
            </a:pPr>
            <a:r>
              <a:rPr lang="en-US" sz="6400" dirty="0">
                <a:solidFill>
                  <a:schemeClr val="bg1"/>
                </a:solidFill>
                <a:latin typeface="Amaranth" panose="02000503050000020004" pitchFamily="2" charset="0"/>
              </a:rPr>
              <a:t>Centaur Screenwriting with 345M GPT-2: The Problems and Possibilities of AI-Generated Creative Content for the Screen</a:t>
            </a:r>
          </a:p>
        </p:txBody>
      </p:sp>
      <p:sp>
        <p:nvSpPr>
          <p:cNvPr id="18" name="Text Placeholder 5">
            <a:extLst>
              <a:ext uri="{FF2B5EF4-FFF2-40B4-BE49-F238E27FC236}">
                <a16:creationId xmlns:a16="http://schemas.microsoft.com/office/drawing/2014/main" id="{ED235A1B-42BF-4F24-80BC-47A0B3B251F1}"/>
              </a:ext>
            </a:extLst>
          </p:cNvPr>
          <p:cNvSpPr txBox="1"/>
          <p:nvPr/>
        </p:nvSpPr>
        <p:spPr>
          <a:xfrm>
            <a:off x="2743200" y="3290723"/>
            <a:ext cx="27432000" cy="1421928"/>
          </a:xfrm>
          <a:prstGeom prst="rect">
            <a:avLst/>
          </a:prstGeom>
        </p:spPr>
        <p:txBody>
          <a:bodyPr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4200" dirty="0">
                <a:solidFill>
                  <a:schemeClr val="bg1"/>
                </a:solidFill>
                <a:latin typeface="Titillium Web" panose="00000500000000000000" pitchFamily="2" charset="0"/>
                <a:cs typeface="Arial" pitchFamily="34" charset="0"/>
              </a:rPr>
              <a:t>Liv Kane, S218284, (210)562-0599</a:t>
            </a:r>
          </a:p>
          <a:p>
            <a:pPr algn="ctr">
              <a:defRPr/>
            </a:pPr>
            <a:r>
              <a:rPr lang="en-US" sz="4200" dirty="0">
                <a:solidFill>
                  <a:schemeClr val="bg1"/>
                </a:solidFill>
                <a:latin typeface="Titillium Web" panose="00000500000000000000" pitchFamily="2" charset="0"/>
                <a:cs typeface="Arial" pitchFamily="34" charset="0"/>
              </a:rPr>
              <a:t>Kenyon College</a:t>
            </a:r>
          </a:p>
        </p:txBody>
      </p:sp>
      <p:sp>
        <p:nvSpPr>
          <p:cNvPr id="41" name="TextBox 40">
            <a:extLst>
              <a:ext uri="{FF2B5EF4-FFF2-40B4-BE49-F238E27FC236}">
                <a16:creationId xmlns:a16="http://schemas.microsoft.com/office/drawing/2014/main" id="{5682A469-0F6C-4CD1-861C-F6138AA1CFF5}"/>
              </a:ext>
            </a:extLst>
          </p:cNvPr>
          <p:cNvSpPr txBox="1"/>
          <p:nvPr/>
        </p:nvSpPr>
        <p:spPr>
          <a:xfrm>
            <a:off x="22286392" y="25564021"/>
            <a:ext cx="2900153" cy="646331"/>
          </a:xfrm>
          <a:prstGeom prst="rect">
            <a:avLst/>
          </a:prstGeom>
          <a:ln>
            <a:noFill/>
          </a:ln>
          <a:effectLst/>
        </p:spPr>
        <p:style>
          <a:lnRef idx="2">
            <a:schemeClr val="dk1"/>
          </a:lnRef>
          <a:fillRef idx="1">
            <a:schemeClr val="lt1"/>
          </a:fillRef>
          <a:effectRef idx="0">
            <a:schemeClr val="dk1"/>
          </a:effectRef>
          <a:fontRef idx="minor">
            <a:schemeClr val="dk1"/>
          </a:fontRef>
        </p:style>
        <p:txBody>
          <a:bodyPr wrap="none" lIns="205740" rIns="205740" rtlCol="0">
            <a:spAutoFit/>
          </a:bodyPr>
          <a:lstStyle/>
          <a:p>
            <a:pPr defTabSz="3526941">
              <a:defRPr/>
            </a:pPr>
            <a:r>
              <a:rPr lang="en-US" sz="3600" dirty="0">
                <a:solidFill>
                  <a:schemeClr val="bg1">
                    <a:lumMod val="50000"/>
                  </a:schemeClr>
                </a:solidFill>
                <a:latin typeface="Amaranth" panose="02000503050000020004" pitchFamily="2" charset="0"/>
              </a:rPr>
              <a:t>REFERENCES</a:t>
            </a:r>
          </a:p>
        </p:txBody>
      </p:sp>
      <p:sp>
        <p:nvSpPr>
          <p:cNvPr id="24" name="Rectangle 23">
            <a:extLst>
              <a:ext uri="{FF2B5EF4-FFF2-40B4-BE49-F238E27FC236}">
                <a16:creationId xmlns:a16="http://schemas.microsoft.com/office/drawing/2014/main" id="{269B7A80-A037-4811-AA81-3FB99CEB6B45}"/>
              </a:ext>
            </a:extLst>
          </p:cNvPr>
          <p:cNvSpPr/>
          <p:nvPr/>
        </p:nvSpPr>
        <p:spPr bwMode="auto">
          <a:xfrm>
            <a:off x="915074" y="5687454"/>
            <a:ext cx="913726" cy="477270"/>
          </a:xfrm>
          <a:prstGeom prst="rect">
            <a:avLst/>
          </a:prstGeom>
          <a:solidFill>
            <a:srgbClr val="6E4D99"/>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3527822"/>
            <a:endParaRPr lang="en-US" sz="3600">
              <a:latin typeface="Arial" pitchFamily="34" charset="0"/>
            </a:endParaRPr>
          </a:p>
        </p:txBody>
      </p:sp>
      <p:sp>
        <p:nvSpPr>
          <p:cNvPr id="36" name="TextBox 35">
            <a:extLst>
              <a:ext uri="{FF2B5EF4-FFF2-40B4-BE49-F238E27FC236}">
                <a16:creationId xmlns:a16="http://schemas.microsoft.com/office/drawing/2014/main" id="{F9744332-409D-4E13-8004-F1FC2BA8831D}"/>
              </a:ext>
            </a:extLst>
          </p:cNvPr>
          <p:cNvSpPr txBox="1"/>
          <p:nvPr/>
        </p:nvSpPr>
        <p:spPr>
          <a:xfrm>
            <a:off x="11551172" y="5651532"/>
            <a:ext cx="7006983" cy="646331"/>
          </a:xfrm>
          <a:prstGeom prst="rect">
            <a:avLst/>
          </a:prstGeom>
          <a:ln>
            <a:noFill/>
          </a:ln>
          <a:effectLst/>
        </p:spPr>
        <p:style>
          <a:lnRef idx="2">
            <a:schemeClr val="dk1"/>
          </a:lnRef>
          <a:fillRef idx="1">
            <a:schemeClr val="lt1"/>
          </a:fillRef>
          <a:effectRef idx="0">
            <a:schemeClr val="dk1"/>
          </a:effectRef>
          <a:fontRef idx="minor">
            <a:schemeClr val="dk1"/>
          </a:fontRef>
        </p:style>
        <p:txBody>
          <a:bodyPr wrap="none" lIns="205740" rIns="205740" rtlCol="0">
            <a:spAutoFit/>
          </a:bodyPr>
          <a:lstStyle/>
          <a:p>
            <a:pPr defTabSz="3526941">
              <a:defRPr/>
            </a:pPr>
            <a:r>
              <a:rPr lang="en-US" sz="3600" dirty="0">
                <a:solidFill>
                  <a:srgbClr val="679955"/>
                </a:solidFill>
                <a:latin typeface="Amaranth" panose="02000503050000020004" pitchFamily="2" charset="0"/>
              </a:rPr>
              <a:t>SCREENWRIITNG AS AN ARTFORM</a:t>
            </a:r>
          </a:p>
        </p:txBody>
      </p:sp>
      <p:sp>
        <p:nvSpPr>
          <p:cNvPr id="26" name="Rectangle 25">
            <a:extLst>
              <a:ext uri="{FF2B5EF4-FFF2-40B4-BE49-F238E27FC236}">
                <a16:creationId xmlns:a16="http://schemas.microsoft.com/office/drawing/2014/main" id="{C2540629-E07F-4524-B7B0-8AD50B9CA383}"/>
              </a:ext>
            </a:extLst>
          </p:cNvPr>
          <p:cNvSpPr/>
          <p:nvPr/>
        </p:nvSpPr>
        <p:spPr bwMode="auto">
          <a:xfrm>
            <a:off x="10940969" y="5687927"/>
            <a:ext cx="456526" cy="484748"/>
          </a:xfrm>
          <a:prstGeom prst="rect">
            <a:avLst/>
          </a:prstGeom>
          <a:solidFill>
            <a:srgbClr val="679955"/>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3527822"/>
            <a:endParaRPr lang="en-US" sz="3600">
              <a:latin typeface="Arial" pitchFamily="34" charset="0"/>
            </a:endParaRPr>
          </a:p>
        </p:txBody>
      </p:sp>
      <p:sp>
        <p:nvSpPr>
          <p:cNvPr id="40" name="TextBox 39">
            <a:extLst>
              <a:ext uri="{FF2B5EF4-FFF2-40B4-BE49-F238E27FC236}">
                <a16:creationId xmlns:a16="http://schemas.microsoft.com/office/drawing/2014/main" id="{9486D635-9884-427F-9A27-F0D207FACB9C}"/>
              </a:ext>
            </a:extLst>
          </p:cNvPr>
          <p:cNvSpPr txBox="1"/>
          <p:nvPr/>
        </p:nvSpPr>
        <p:spPr>
          <a:xfrm>
            <a:off x="22242176" y="5651532"/>
            <a:ext cx="2255233" cy="646331"/>
          </a:xfrm>
          <a:prstGeom prst="rect">
            <a:avLst/>
          </a:prstGeom>
          <a:ln>
            <a:noFill/>
          </a:ln>
          <a:effectLst/>
        </p:spPr>
        <p:style>
          <a:lnRef idx="2">
            <a:schemeClr val="dk1"/>
          </a:lnRef>
          <a:fillRef idx="1">
            <a:schemeClr val="lt1"/>
          </a:fillRef>
          <a:effectRef idx="0">
            <a:schemeClr val="dk1"/>
          </a:effectRef>
          <a:fontRef idx="minor">
            <a:schemeClr val="dk1"/>
          </a:fontRef>
        </p:style>
        <p:txBody>
          <a:bodyPr wrap="none" lIns="205740" rIns="205740" rtlCol="0">
            <a:spAutoFit/>
          </a:bodyPr>
          <a:lstStyle/>
          <a:p>
            <a:pPr defTabSz="3526941">
              <a:defRPr/>
            </a:pPr>
            <a:r>
              <a:rPr lang="en-US" sz="3600" dirty="0">
                <a:solidFill>
                  <a:srgbClr val="6E4D99"/>
                </a:solidFill>
                <a:latin typeface="Amaranth" panose="02000503050000020004" pitchFamily="2" charset="0"/>
              </a:rPr>
              <a:t>ANALYSIS</a:t>
            </a:r>
          </a:p>
        </p:txBody>
      </p:sp>
      <p:sp>
        <p:nvSpPr>
          <p:cNvPr id="30" name="Rectangle 29">
            <a:extLst>
              <a:ext uri="{FF2B5EF4-FFF2-40B4-BE49-F238E27FC236}">
                <a16:creationId xmlns:a16="http://schemas.microsoft.com/office/drawing/2014/main" id="{99702F2A-8E0E-4D1A-A866-FC61F70C5522}"/>
              </a:ext>
            </a:extLst>
          </p:cNvPr>
          <p:cNvSpPr/>
          <p:nvPr/>
        </p:nvSpPr>
        <p:spPr bwMode="auto">
          <a:xfrm>
            <a:off x="21731833" y="5660040"/>
            <a:ext cx="456526" cy="484747"/>
          </a:xfrm>
          <a:prstGeom prst="rect">
            <a:avLst/>
          </a:prstGeom>
          <a:solidFill>
            <a:srgbClr val="6E4D99"/>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3527822"/>
            <a:endParaRPr lang="en-US" sz="3600">
              <a:latin typeface="Arial" pitchFamily="34" charset="0"/>
            </a:endParaRPr>
          </a:p>
        </p:txBody>
      </p:sp>
      <p:sp>
        <p:nvSpPr>
          <p:cNvPr id="37" name="TextBox 36">
            <a:extLst>
              <a:ext uri="{FF2B5EF4-FFF2-40B4-BE49-F238E27FC236}">
                <a16:creationId xmlns:a16="http://schemas.microsoft.com/office/drawing/2014/main" id="{2AE133AC-1DFE-4D6E-B1A3-31B930A6602E}"/>
              </a:ext>
            </a:extLst>
          </p:cNvPr>
          <p:cNvSpPr txBox="1"/>
          <p:nvPr/>
        </p:nvSpPr>
        <p:spPr>
          <a:xfrm>
            <a:off x="1371937" y="21286792"/>
            <a:ext cx="6960303" cy="646331"/>
          </a:xfrm>
          <a:prstGeom prst="rect">
            <a:avLst/>
          </a:prstGeom>
          <a:ln>
            <a:noFill/>
          </a:ln>
          <a:effectLst/>
        </p:spPr>
        <p:style>
          <a:lnRef idx="2">
            <a:schemeClr val="dk1"/>
          </a:lnRef>
          <a:fillRef idx="1">
            <a:schemeClr val="lt1"/>
          </a:fillRef>
          <a:effectRef idx="0">
            <a:schemeClr val="dk1"/>
          </a:effectRef>
          <a:fontRef idx="minor">
            <a:schemeClr val="dk1"/>
          </a:fontRef>
        </p:style>
        <p:txBody>
          <a:bodyPr wrap="none" lIns="205740" rIns="205740" rtlCol="0">
            <a:spAutoFit/>
          </a:bodyPr>
          <a:lstStyle/>
          <a:p>
            <a:pPr defTabSz="3526941">
              <a:defRPr/>
            </a:pPr>
            <a:r>
              <a:rPr lang="en-US" sz="3600" dirty="0">
                <a:solidFill>
                  <a:srgbClr val="A33B3B"/>
                </a:solidFill>
                <a:latin typeface="Amaranth" panose="02000503050000020004" pitchFamily="2" charset="0"/>
              </a:rPr>
              <a:t>BACKGROUND AND TECHNOLOGY</a:t>
            </a:r>
          </a:p>
        </p:txBody>
      </p:sp>
      <p:sp>
        <p:nvSpPr>
          <p:cNvPr id="32" name="Rectangle 31">
            <a:extLst>
              <a:ext uri="{FF2B5EF4-FFF2-40B4-BE49-F238E27FC236}">
                <a16:creationId xmlns:a16="http://schemas.microsoft.com/office/drawing/2014/main" id="{F1C45890-5A72-41A6-9C21-8464F46D0E48}"/>
              </a:ext>
            </a:extLst>
          </p:cNvPr>
          <p:cNvSpPr/>
          <p:nvPr/>
        </p:nvSpPr>
        <p:spPr bwMode="auto">
          <a:xfrm>
            <a:off x="914400" y="21286792"/>
            <a:ext cx="456526" cy="484748"/>
          </a:xfrm>
          <a:prstGeom prst="rect">
            <a:avLst/>
          </a:prstGeom>
          <a:solidFill>
            <a:srgbClr val="A33B3B"/>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3527822"/>
            <a:endParaRPr lang="en-US" sz="3600">
              <a:latin typeface="Arial" pitchFamily="34" charset="0"/>
            </a:endParaRPr>
          </a:p>
        </p:txBody>
      </p:sp>
      <p:sp>
        <p:nvSpPr>
          <p:cNvPr id="8" name="TextBox 7">
            <a:extLst>
              <a:ext uri="{FF2B5EF4-FFF2-40B4-BE49-F238E27FC236}">
                <a16:creationId xmlns:a16="http://schemas.microsoft.com/office/drawing/2014/main" id="{ED5D6B18-ED43-0242-91C4-BC80E70969A1}"/>
              </a:ext>
            </a:extLst>
          </p:cNvPr>
          <p:cNvSpPr txBox="1"/>
          <p:nvPr/>
        </p:nvSpPr>
        <p:spPr>
          <a:xfrm>
            <a:off x="802257" y="6179430"/>
            <a:ext cx="9587036" cy="11203067"/>
          </a:xfrm>
          <a:prstGeom prst="rect">
            <a:avLst/>
          </a:prstGeom>
          <a:noFill/>
        </p:spPr>
        <p:txBody>
          <a:bodyPr wrap="square" rtlCol="0">
            <a:spAutoFit/>
          </a:bodyPr>
          <a:lstStyle/>
          <a:p>
            <a:r>
              <a:rPr lang="en-US" sz="3800" dirty="0"/>
              <a:t>In a world of technological advances, the line between human and artificially generated content is becoming increasingly blurred. AI generated visual art proves more pleasing to the eye, and music composed by computers is nearly indistinguishable from that of a human musician. The written word, however, seems to be one of the last great frontiers that artificial intelligence has yet to perfect. Our innate human ability to recognize anomalies in language prevents current platforms like GTP-2 from being effective in generating creative content on its own. Human interference and editing, however, may be able to create a new brand of artist, and in a technology-heavy industry such as film, collaboration with AI may be both intriguing and necessary for future work.</a:t>
            </a:r>
          </a:p>
        </p:txBody>
      </p:sp>
      <p:sp>
        <p:nvSpPr>
          <p:cNvPr id="33" name="TextBox 32">
            <a:extLst>
              <a:ext uri="{FF2B5EF4-FFF2-40B4-BE49-F238E27FC236}">
                <a16:creationId xmlns:a16="http://schemas.microsoft.com/office/drawing/2014/main" id="{921F626F-09C7-1B49-83D8-78180916A6F3}"/>
              </a:ext>
            </a:extLst>
          </p:cNvPr>
          <p:cNvSpPr txBox="1"/>
          <p:nvPr/>
        </p:nvSpPr>
        <p:spPr>
          <a:xfrm>
            <a:off x="1269669" y="5526344"/>
            <a:ext cx="3432350" cy="646331"/>
          </a:xfrm>
          <a:prstGeom prst="rect">
            <a:avLst/>
          </a:prstGeom>
          <a:ln>
            <a:noFill/>
          </a:ln>
          <a:effectLst/>
        </p:spPr>
        <p:style>
          <a:lnRef idx="2">
            <a:schemeClr val="dk1"/>
          </a:lnRef>
          <a:fillRef idx="1">
            <a:schemeClr val="lt1"/>
          </a:fillRef>
          <a:effectRef idx="0">
            <a:schemeClr val="dk1"/>
          </a:effectRef>
          <a:fontRef idx="minor">
            <a:schemeClr val="dk1"/>
          </a:fontRef>
        </p:style>
        <p:txBody>
          <a:bodyPr wrap="none" lIns="205740" rIns="205740" rtlCol="0">
            <a:spAutoFit/>
          </a:bodyPr>
          <a:lstStyle/>
          <a:p>
            <a:pPr defTabSz="3526941">
              <a:defRPr/>
            </a:pPr>
            <a:r>
              <a:rPr lang="en-US" sz="3600" dirty="0">
                <a:solidFill>
                  <a:srgbClr val="6E4D99"/>
                </a:solidFill>
                <a:latin typeface="Amaranth" panose="02000503050000020004" pitchFamily="2" charset="0"/>
              </a:rPr>
              <a:t>INTRODUCTION</a:t>
            </a:r>
          </a:p>
        </p:txBody>
      </p:sp>
      <p:sp>
        <p:nvSpPr>
          <p:cNvPr id="13" name="TextBox 12">
            <a:extLst>
              <a:ext uri="{FF2B5EF4-FFF2-40B4-BE49-F238E27FC236}">
                <a16:creationId xmlns:a16="http://schemas.microsoft.com/office/drawing/2014/main" id="{0CD72764-17A9-0F4E-B135-E62125D65C4F}"/>
              </a:ext>
            </a:extLst>
          </p:cNvPr>
          <p:cNvSpPr txBox="1"/>
          <p:nvPr/>
        </p:nvSpPr>
        <p:spPr>
          <a:xfrm>
            <a:off x="802257" y="21980545"/>
            <a:ext cx="9587035" cy="10618291"/>
          </a:xfrm>
          <a:prstGeom prst="rect">
            <a:avLst/>
          </a:prstGeom>
          <a:noFill/>
        </p:spPr>
        <p:txBody>
          <a:bodyPr wrap="square" rtlCol="0">
            <a:spAutoFit/>
          </a:bodyPr>
          <a:lstStyle/>
          <a:p>
            <a:r>
              <a:rPr lang="en-US" sz="3800" dirty="0"/>
              <a:t>GPT-2 (as a successor to </a:t>
            </a:r>
            <a:r>
              <a:rPr lang="en-US" sz="3800" dirty="0" err="1"/>
              <a:t>OpenAI’s</a:t>
            </a:r>
            <a:r>
              <a:rPr lang="en-US" sz="3800" dirty="0"/>
              <a:t> GPT) is trained to predict the next word in 40GB of Internet text. It is a large transformer-based language model with 1.5 billion parameters and is trained on a dataset of 8 million web pages [1]. GPT-2 recently released a 345M model, which outperforms the previous 117M model, with the machine learning from raw text, as opposed to task-specific training data. In addition, as Natural Language Processing is one of the hardest tasks for computers to perfect, </a:t>
            </a:r>
            <a:r>
              <a:rPr lang="en-US" sz="3800" dirty="0" err="1"/>
              <a:t>OpenAI</a:t>
            </a:r>
            <a:r>
              <a:rPr lang="en-US" sz="3800" dirty="0"/>
              <a:t> uses Reddit text that has been upvoted at least three times, eliminating the possibility for faulty text generated by bots or spam. As an experiment in responsible disclosure, they have not released the actual research model with full intelligence.</a:t>
            </a:r>
          </a:p>
        </p:txBody>
      </p:sp>
      <p:sp>
        <p:nvSpPr>
          <p:cNvPr id="15" name="TextBox 14">
            <a:extLst>
              <a:ext uri="{FF2B5EF4-FFF2-40B4-BE49-F238E27FC236}">
                <a16:creationId xmlns:a16="http://schemas.microsoft.com/office/drawing/2014/main" id="{B1B8D6B4-EE3E-7A40-B24B-1710F582F48D}"/>
              </a:ext>
            </a:extLst>
          </p:cNvPr>
          <p:cNvSpPr txBox="1"/>
          <p:nvPr/>
        </p:nvSpPr>
        <p:spPr>
          <a:xfrm>
            <a:off x="10941608" y="6273171"/>
            <a:ext cx="10232616" cy="9448740"/>
          </a:xfrm>
          <a:prstGeom prst="rect">
            <a:avLst/>
          </a:prstGeom>
          <a:noFill/>
        </p:spPr>
        <p:txBody>
          <a:bodyPr wrap="square" rtlCol="0">
            <a:spAutoFit/>
          </a:bodyPr>
          <a:lstStyle/>
          <a:p>
            <a:r>
              <a:rPr lang="en-US" sz="3800" dirty="0"/>
              <a:t>Within a screenplay, the movement, actions, expressions, and dialogues of characters are all explicitly stated within the work. This makes it especially conducive to hybrid writing with AI, giving the human expert more free reign over which portion of the screenplay should include artificially generated content. The Turing Test for literature, which includes repetition, misuse of vocabulary, and incorrect usage of parts of speech can easily be applied to screenwriting as well, and in an attempt to understand where the 345M model falls short of its human equivalent, the samples, length, batch sizes, and temperature of the generated content can all be modified within the program for varying results. </a:t>
            </a:r>
          </a:p>
        </p:txBody>
      </p:sp>
      <p:pic>
        <p:nvPicPr>
          <p:cNvPr id="20" name="Picture 19">
            <a:extLst>
              <a:ext uri="{FF2B5EF4-FFF2-40B4-BE49-F238E27FC236}">
                <a16:creationId xmlns:a16="http://schemas.microsoft.com/office/drawing/2014/main" id="{1248D587-A577-F548-9597-5313BD60D7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17366235"/>
            <a:ext cx="5105400" cy="3552229"/>
          </a:xfrm>
          <a:prstGeom prst="rect">
            <a:avLst/>
          </a:prstGeom>
        </p:spPr>
      </p:pic>
      <p:sp>
        <p:nvSpPr>
          <p:cNvPr id="23" name="TextBox 22">
            <a:extLst>
              <a:ext uri="{FF2B5EF4-FFF2-40B4-BE49-F238E27FC236}">
                <a16:creationId xmlns:a16="http://schemas.microsoft.com/office/drawing/2014/main" id="{7B4E2E51-936A-F440-AB43-C077134342D1}"/>
              </a:ext>
            </a:extLst>
          </p:cNvPr>
          <p:cNvSpPr txBox="1"/>
          <p:nvPr/>
        </p:nvSpPr>
        <p:spPr>
          <a:xfrm>
            <a:off x="21840233" y="26210352"/>
            <a:ext cx="9967305" cy="6463308"/>
          </a:xfrm>
          <a:prstGeom prst="rect">
            <a:avLst/>
          </a:prstGeom>
          <a:noFill/>
        </p:spPr>
        <p:txBody>
          <a:bodyPr wrap="square" rtlCol="0">
            <a:spAutoFit/>
          </a:bodyPr>
          <a:lstStyle/>
          <a:p>
            <a:r>
              <a:rPr lang="en-US" sz="3200" dirty="0">
                <a:hlinkClick r:id="rId3"/>
              </a:rPr>
              <a:t>https://openai.com/blog/better-language-models/</a:t>
            </a:r>
            <a:r>
              <a:rPr lang="en-US" sz="3200" dirty="0"/>
              <a:t> [1]</a:t>
            </a:r>
          </a:p>
          <a:p>
            <a:r>
              <a:rPr lang="en-US" sz="3200" dirty="0">
                <a:hlinkClick r:id="rId4"/>
              </a:rPr>
              <a:t>https://colab.research.google.com/github/ilopezfr/gpt-2/blob/master/gpt-2-playground_.ipynb#scrollTo=AKWlvlQbrtef</a:t>
            </a:r>
            <a:r>
              <a:rPr lang="en-US" sz="3200" dirty="0"/>
              <a:t> [2]</a:t>
            </a:r>
          </a:p>
          <a:p>
            <a:r>
              <a:rPr lang="en-US" sz="3200" dirty="0">
                <a:hlinkClick r:id="rId5"/>
              </a:rPr>
              <a:t>https://creativescreenwriting.com/dna-screenplays-machine-driven-script-readers/</a:t>
            </a:r>
            <a:r>
              <a:rPr lang="en-US" sz="3200" dirty="0"/>
              <a:t> [3]</a:t>
            </a:r>
          </a:p>
          <a:p>
            <a:endParaRPr lang="en-US" sz="3200" dirty="0"/>
          </a:p>
          <a:p>
            <a:endParaRPr lang="en-US" sz="3800" dirty="0"/>
          </a:p>
          <a:p>
            <a:r>
              <a:rPr lang="en-US" sz="3800" dirty="0"/>
              <a:t>A special thank you to Professor Chun and Professor Elkins for all of their advice, help, and support in this endeavor. Looking forward to seeing where this project leads.</a:t>
            </a:r>
          </a:p>
        </p:txBody>
      </p:sp>
      <p:sp>
        <p:nvSpPr>
          <p:cNvPr id="39" name="Rectangle 38">
            <a:extLst>
              <a:ext uri="{FF2B5EF4-FFF2-40B4-BE49-F238E27FC236}">
                <a16:creationId xmlns:a16="http://schemas.microsoft.com/office/drawing/2014/main" id="{01EDDCAB-4E72-C74D-AC66-E21A8C8FD992}"/>
              </a:ext>
            </a:extLst>
          </p:cNvPr>
          <p:cNvSpPr/>
          <p:nvPr/>
        </p:nvSpPr>
        <p:spPr bwMode="auto">
          <a:xfrm>
            <a:off x="21849546" y="25693648"/>
            <a:ext cx="456526" cy="484748"/>
          </a:xfrm>
          <a:prstGeom prst="rect">
            <a:avLst/>
          </a:prstGeom>
          <a:solidFill>
            <a:srgbClr val="7F7F7F"/>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3527822"/>
            <a:endParaRPr lang="en-US" sz="3600">
              <a:latin typeface="Arial" pitchFamily="34" charset="0"/>
            </a:endParaRPr>
          </a:p>
        </p:txBody>
      </p:sp>
      <p:sp>
        <p:nvSpPr>
          <p:cNvPr id="43" name="TextBox 42">
            <a:extLst>
              <a:ext uri="{FF2B5EF4-FFF2-40B4-BE49-F238E27FC236}">
                <a16:creationId xmlns:a16="http://schemas.microsoft.com/office/drawing/2014/main" id="{C150C419-F12A-894E-A8F2-9D4A7DA22B6C}"/>
              </a:ext>
            </a:extLst>
          </p:cNvPr>
          <p:cNvSpPr txBox="1"/>
          <p:nvPr/>
        </p:nvSpPr>
        <p:spPr>
          <a:xfrm>
            <a:off x="22322495" y="18171033"/>
            <a:ext cx="3618042" cy="646331"/>
          </a:xfrm>
          <a:prstGeom prst="rect">
            <a:avLst/>
          </a:prstGeom>
          <a:noFill/>
          <a:ln>
            <a:noFill/>
          </a:ln>
          <a:effectLst/>
        </p:spPr>
        <p:style>
          <a:lnRef idx="2">
            <a:schemeClr val="dk1"/>
          </a:lnRef>
          <a:fillRef idx="1">
            <a:schemeClr val="lt1"/>
          </a:fillRef>
          <a:effectRef idx="0">
            <a:schemeClr val="dk1"/>
          </a:effectRef>
          <a:fontRef idx="minor">
            <a:schemeClr val="dk1"/>
          </a:fontRef>
        </p:style>
        <p:txBody>
          <a:bodyPr wrap="none" lIns="205740" rIns="205740" rtlCol="0">
            <a:spAutoFit/>
          </a:bodyPr>
          <a:lstStyle/>
          <a:p>
            <a:pPr defTabSz="3526941">
              <a:defRPr/>
            </a:pPr>
            <a:r>
              <a:rPr lang="en-US" sz="3600" dirty="0">
                <a:solidFill>
                  <a:srgbClr val="00B0F0"/>
                </a:solidFill>
                <a:latin typeface="Amaranth" panose="02000503050000020004" pitchFamily="2" charset="0"/>
              </a:rPr>
              <a:t>FURTHER STUDY</a:t>
            </a:r>
          </a:p>
        </p:txBody>
      </p:sp>
      <p:sp>
        <p:nvSpPr>
          <p:cNvPr id="34" name="TextBox 33">
            <a:extLst>
              <a:ext uri="{FF2B5EF4-FFF2-40B4-BE49-F238E27FC236}">
                <a16:creationId xmlns:a16="http://schemas.microsoft.com/office/drawing/2014/main" id="{17A93CF4-49E1-3747-AF7D-B6359F26FAB3}"/>
              </a:ext>
            </a:extLst>
          </p:cNvPr>
          <p:cNvSpPr txBox="1"/>
          <p:nvPr/>
        </p:nvSpPr>
        <p:spPr>
          <a:xfrm>
            <a:off x="22286392" y="29442006"/>
            <a:ext cx="6577686" cy="677108"/>
          </a:xfrm>
          <a:prstGeom prst="rect">
            <a:avLst/>
          </a:prstGeom>
          <a:noFill/>
        </p:spPr>
        <p:txBody>
          <a:bodyPr wrap="square" rtlCol="0">
            <a:spAutoFit/>
          </a:bodyPr>
          <a:lstStyle/>
          <a:p>
            <a:r>
              <a:rPr lang="en-US" sz="3800" dirty="0">
                <a:solidFill>
                  <a:srgbClr val="FFC000"/>
                </a:solidFill>
                <a:latin typeface="Amaranth" panose="02000503050000020004" pitchFamily="2" charset="0"/>
              </a:rPr>
              <a:t>ACKNOWLEDGEMENTS</a:t>
            </a:r>
            <a:endParaRPr lang="en-US" sz="3800" dirty="0">
              <a:solidFill>
                <a:srgbClr val="FFC000"/>
              </a:solidFill>
            </a:endParaRPr>
          </a:p>
        </p:txBody>
      </p:sp>
      <p:sp>
        <p:nvSpPr>
          <p:cNvPr id="45" name="Rectangle 44">
            <a:extLst>
              <a:ext uri="{FF2B5EF4-FFF2-40B4-BE49-F238E27FC236}">
                <a16:creationId xmlns:a16="http://schemas.microsoft.com/office/drawing/2014/main" id="{B4103A46-10BB-E642-B7EC-F7787CDC76FE}"/>
              </a:ext>
            </a:extLst>
          </p:cNvPr>
          <p:cNvSpPr/>
          <p:nvPr/>
        </p:nvSpPr>
        <p:spPr bwMode="auto">
          <a:xfrm>
            <a:off x="21790877" y="29468926"/>
            <a:ext cx="456526" cy="484748"/>
          </a:xfrm>
          <a:prstGeom prst="rect">
            <a:avLst/>
          </a:prstGeom>
          <a:solidFill>
            <a:srgbClr val="FFC000"/>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3527822"/>
            <a:endParaRPr lang="en-US" sz="3600">
              <a:latin typeface="Arial" pitchFamily="34" charset="0"/>
            </a:endParaRPr>
          </a:p>
        </p:txBody>
      </p:sp>
      <p:sp>
        <p:nvSpPr>
          <p:cNvPr id="38" name="TextBox 37">
            <a:extLst>
              <a:ext uri="{FF2B5EF4-FFF2-40B4-BE49-F238E27FC236}">
                <a16:creationId xmlns:a16="http://schemas.microsoft.com/office/drawing/2014/main" id="{C5EC7C2F-8590-DD49-A273-8023451249BB}"/>
              </a:ext>
            </a:extLst>
          </p:cNvPr>
          <p:cNvSpPr txBox="1"/>
          <p:nvPr/>
        </p:nvSpPr>
        <p:spPr>
          <a:xfrm>
            <a:off x="21689861" y="18981067"/>
            <a:ext cx="10026349" cy="6524863"/>
          </a:xfrm>
          <a:prstGeom prst="rect">
            <a:avLst/>
          </a:prstGeom>
          <a:noFill/>
        </p:spPr>
        <p:txBody>
          <a:bodyPr wrap="square" rtlCol="0">
            <a:spAutoFit/>
          </a:bodyPr>
          <a:lstStyle/>
          <a:p>
            <a:r>
              <a:rPr lang="en-US" sz="3800" dirty="0"/>
              <a:t>This type of centaur modeling can be transferred to a more in-depth study of scenes, considering the effectiveness of dialogue generation. Regarding a feature-length screenplay, the number of samples would have to be increased dramatically to offer a wider variety of text for the human writer to choose from, and in terms of story arc, it seems that the current model can only hold a believable plot structure for up to 500 words before losing continuity. </a:t>
            </a:r>
          </a:p>
        </p:txBody>
      </p:sp>
      <p:sp>
        <p:nvSpPr>
          <p:cNvPr id="48" name="Rectangle 47">
            <a:extLst>
              <a:ext uri="{FF2B5EF4-FFF2-40B4-BE49-F238E27FC236}">
                <a16:creationId xmlns:a16="http://schemas.microsoft.com/office/drawing/2014/main" id="{223BFAF0-5387-7D40-A619-F59D96232A8F}"/>
              </a:ext>
            </a:extLst>
          </p:cNvPr>
          <p:cNvSpPr/>
          <p:nvPr/>
        </p:nvSpPr>
        <p:spPr>
          <a:xfrm>
            <a:off x="11551172" y="15967638"/>
            <a:ext cx="2545890" cy="677108"/>
          </a:xfrm>
          <a:prstGeom prst="rect">
            <a:avLst/>
          </a:prstGeom>
        </p:spPr>
        <p:txBody>
          <a:bodyPr wrap="none">
            <a:spAutoFit/>
          </a:bodyPr>
          <a:lstStyle/>
          <a:p>
            <a:pPr defTabSz="3526941">
              <a:defRPr/>
            </a:pPr>
            <a:r>
              <a:rPr lang="en-US" sz="3800" dirty="0">
                <a:solidFill>
                  <a:srgbClr val="7030A0"/>
                </a:solidFill>
                <a:latin typeface="Amaranth" panose="02000503050000020004" pitchFamily="2" charset="0"/>
              </a:rPr>
              <a:t>EXECUTION</a:t>
            </a:r>
            <a:endParaRPr lang="en-US" sz="3800" dirty="0">
              <a:solidFill>
                <a:srgbClr val="FF0000"/>
              </a:solidFill>
              <a:latin typeface="Amaranth" panose="02000503050000020004" pitchFamily="2" charset="0"/>
            </a:endParaRPr>
          </a:p>
        </p:txBody>
      </p:sp>
      <p:sp>
        <p:nvSpPr>
          <p:cNvPr id="52" name="Rectangle 51">
            <a:extLst>
              <a:ext uri="{FF2B5EF4-FFF2-40B4-BE49-F238E27FC236}">
                <a16:creationId xmlns:a16="http://schemas.microsoft.com/office/drawing/2014/main" id="{2EE8AB94-E6D9-1D47-8946-60038547877B}"/>
              </a:ext>
            </a:extLst>
          </p:cNvPr>
          <p:cNvSpPr/>
          <p:nvPr/>
        </p:nvSpPr>
        <p:spPr bwMode="auto">
          <a:xfrm>
            <a:off x="10940330" y="15967638"/>
            <a:ext cx="456526" cy="484748"/>
          </a:xfrm>
          <a:prstGeom prst="rect">
            <a:avLst/>
          </a:prstGeom>
          <a:solidFill>
            <a:srgbClr val="7030A0"/>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3527822"/>
            <a:endParaRPr lang="en-US" sz="3600">
              <a:latin typeface="Arial" pitchFamily="34" charset="0"/>
            </a:endParaRPr>
          </a:p>
        </p:txBody>
      </p:sp>
      <p:sp>
        <p:nvSpPr>
          <p:cNvPr id="53" name="Rectangle 52">
            <a:extLst>
              <a:ext uri="{FF2B5EF4-FFF2-40B4-BE49-F238E27FC236}">
                <a16:creationId xmlns:a16="http://schemas.microsoft.com/office/drawing/2014/main" id="{8D651744-6337-954A-B86B-2724CC9BAF58}"/>
              </a:ext>
            </a:extLst>
          </p:cNvPr>
          <p:cNvSpPr/>
          <p:nvPr/>
        </p:nvSpPr>
        <p:spPr bwMode="auto">
          <a:xfrm>
            <a:off x="21844362" y="18218346"/>
            <a:ext cx="456526" cy="484748"/>
          </a:xfrm>
          <a:prstGeom prst="rect">
            <a:avLst/>
          </a:prstGeom>
          <a:solidFill>
            <a:srgbClr val="00B0F0"/>
          </a:solidFill>
          <a:ln w="9525" cap="flat" cmpd="sng" algn="ctr">
            <a:noFill/>
            <a:prstDash val="solid"/>
            <a:round/>
            <a:headEnd type="none" w="med" len="med"/>
            <a:tailEnd type="none" w="med" len="med"/>
          </a:ln>
          <a:effectLst/>
          <a:extLst/>
        </p:spPr>
        <p:txBody>
          <a:bodyPr vert="horz" wrap="square" lIns="68580" tIns="34290" rIns="68580" bIns="34290" numCol="1" rtlCol="0" anchor="t" anchorCtr="0" compatLnSpc="1">
            <a:prstTxWarp prst="textNoShape">
              <a:avLst/>
            </a:prstTxWarp>
          </a:bodyPr>
          <a:lstStyle/>
          <a:p>
            <a:pPr defTabSz="3527822"/>
            <a:endParaRPr lang="en-US" sz="3600">
              <a:latin typeface="Arial" pitchFamily="34" charset="0"/>
            </a:endParaRPr>
          </a:p>
        </p:txBody>
      </p:sp>
      <p:sp>
        <p:nvSpPr>
          <p:cNvPr id="54" name="TextBox 53">
            <a:extLst>
              <a:ext uri="{FF2B5EF4-FFF2-40B4-BE49-F238E27FC236}">
                <a16:creationId xmlns:a16="http://schemas.microsoft.com/office/drawing/2014/main" id="{B9C79711-804F-024F-B88C-97A8BA5133DC}"/>
              </a:ext>
            </a:extLst>
          </p:cNvPr>
          <p:cNvSpPr txBox="1"/>
          <p:nvPr/>
        </p:nvSpPr>
        <p:spPr>
          <a:xfrm>
            <a:off x="21689861" y="6218769"/>
            <a:ext cx="10068321" cy="11787842"/>
          </a:xfrm>
          <a:prstGeom prst="rect">
            <a:avLst/>
          </a:prstGeom>
          <a:noFill/>
        </p:spPr>
        <p:txBody>
          <a:bodyPr wrap="square" rtlCol="0">
            <a:spAutoFit/>
          </a:bodyPr>
          <a:lstStyle/>
          <a:p>
            <a:r>
              <a:rPr lang="en-US" sz="3800" dirty="0"/>
              <a:t>When fed various prompts from a larger work, it was determined that GTP-2 generated more coherent content when given abstract sentences, as opposed to the dry and concise directions that would be given to a human actor in an actual screenplay. Statements such as “she wanted to leave him for a bigger world” generated short narratives that had plot structures similar to a work of fiction, while sentiments such as “Character A is upset” tended to generate short cohesive statements that devolved into the structure of news or crime reports. Overall, it was determined that increasing the number of samples GPT-2 generated created a greater yield for content with an actual plot line, while including quotations in the prompt generated both quotations and fluid back and forth dialogue between multiple characters (most conducive to effective screenplay writing. </a:t>
            </a:r>
            <a:endParaRPr lang="en-US" dirty="0"/>
          </a:p>
        </p:txBody>
      </p:sp>
      <p:sp>
        <p:nvSpPr>
          <p:cNvPr id="56" name="TextBox 55">
            <a:extLst>
              <a:ext uri="{FF2B5EF4-FFF2-40B4-BE49-F238E27FC236}">
                <a16:creationId xmlns:a16="http://schemas.microsoft.com/office/drawing/2014/main" id="{11C96DE4-36A9-C241-BC83-AB124EBF5DB4}"/>
              </a:ext>
            </a:extLst>
          </p:cNvPr>
          <p:cNvSpPr txBox="1"/>
          <p:nvPr/>
        </p:nvSpPr>
        <p:spPr>
          <a:xfrm>
            <a:off x="10904930" y="16867369"/>
            <a:ext cx="10232616" cy="5940088"/>
          </a:xfrm>
          <a:prstGeom prst="rect">
            <a:avLst/>
          </a:prstGeom>
          <a:noFill/>
        </p:spPr>
        <p:txBody>
          <a:bodyPr wrap="square" rtlCol="0">
            <a:spAutoFit/>
          </a:bodyPr>
          <a:lstStyle/>
          <a:p>
            <a:r>
              <a:rPr lang="en-US" sz="3800" dirty="0"/>
              <a:t>The model was fed eight prompts, ranging from strict directional lines to free-form dialogue. The sample size was changed from 2 to 10, and the number of tokens printed on each sample was altered to generate paragraphs with plot structure and single lines of dialogue. </a:t>
            </a:r>
          </a:p>
          <a:p>
            <a:endParaRPr lang="en-US" sz="3800" dirty="0"/>
          </a:p>
          <a:p>
            <a:endParaRPr lang="en-US" sz="3800" dirty="0"/>
          </a:p>
          <a:p>
            <a:endParaRPr lang="en-US" sz="3800" dirty="0"/>
          </a:p>
        </p:txBody>
      </p:sp>
      <p:pic>
        <p:nvPicPr>
          <p:cNvPr id="58" name="Picture 57">
            <a:extLst>
              <a:ext uri="{FF2B5EF4-FFF2-40B4-BE49-F238E27FC236}">
                <a16:creationId xmlns:a16="http://schemas.microsoft.com/office/drawing/2014/main" id="{E960065B-D9F0-E54F-A53C-7C6A760AE1B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64411" y="20912799"/>
            <a:ext cx="10550330" cy="3536951"/>
          </a:xfrm>
          <a:prstGeom prst="rect">
            <a:avLst/>
          </a:prstGeom>
        </p:spPr>
      </p:pic>
      <p:pic>
        <p:nvPicPr>
          <p:cNvPr id="60" name="Picture 59">
            <a:extLst>
              <a:ext uri="{FF2B5EF4-FFF2-40B4-BE49-F238E27FC236}">
                <a16:creationId xmlns:a16="http://schemas.microsoft.com/office/drawing/2014/main" id="{9FDBFB3B-ADF8-3B4F-9A48-42A398C84A0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25422" y="23940695"/>
            <a:ext cx="10096458" cy="8388018"/>
          </a:xfrm>
          <a:prstGeom prst="rect">
            <a:avLst/>
          </a:prstGeom>
        </p:spPr>
      </p:pic>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debatingdenim|09-2018"/>
</p:tagLst>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703763"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541</TotalTime>
  <Words>805</Words>
  <Application>Microsoft Macintosh PowerPoint</Application>
  <PresentationFormat>Custom</PresentationFormat>
  <Paragraphs>24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Titillium Web</vt:lpstr>
      <vt:lpstr>Amaranth</vt:lpstr>
      <vt:lpstr>Default Design</vt:lpstr>
      <vt:lpstr>PowerPoint Presentation</vt:lpstr>
    </vt:vector>
  </TitlesOfParts>
  <Company>Graphicsland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research poster</dc:title>
  <dc:subject>Free Poster Presentation Example</dc:subject>
  <dc:creator>Graphicsland/MakeSigns.com</dc:creator>
  <cp:keywords>scientific, research, template, custom, poster, presentation, symposium, printing, PowerPoint, create, design, example, sample, download</cp:keywords>
  <dc:description>We offer free PowerPoint poster templates to help you design your very own scientific poster presentation.</dc:description>
  <cp:lastModifiedBy>Andrinna Kane</cp:lastModifiedBy>
  <cp:revision>55</cp:revision>
  <dcterms:modified xsi:type="dcterms:W3CDTF">2019-05-10T02:49:55Z</dcterms:modified>
  <cp:category>templates for scientific poster</cp:category>
</cp:coreProperties>
</file>