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Lst>
  <p:sldSz cx="21945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50D47B7-B393-0707-F8FE-05110CC89DB7}" v="18" dt="2019-05-14T21:41:55.383"/>
    <p1510:client id="{E9927A2F-A5B2-4E42-A5E8-6AD13A289316}" v="1" dt="2019-05-14T12:02:49.360"/>
    <p1510:client id="{0C6FEBD0-5ED6-AE24-8477-4F1F731F4732}" v="1" dt="2019-05-14T22:55:28.938"/>
    <p1510:client id="{3028B819-7A91-7A96-E93C-57C163DC8343}" v="2" dt="2019-05-14T22:41:54.671"/>
    <p1510:client id="{C9388E61-074A-6335-2F4E-C899ADCFF97E}" v="1455" dt="2019-05-14T22:37:37.505"/>
    <p1510:client id="{C5C0745A-66C4-9AAF-67FB-E93B6197AA13}" v="1112" dt="2019-05-14T20:36:00.793"/>
    <p1510:client id="{36C84478-57E1-B01F-7D14-164B1A85866A}" v="341" dt="2019-05-14T21:40:53.395"/>
    <p1510:client id="{DE25411F-E1EC-3CFA-8883-EBA786819E6A}" v="5" dt="2019-05-14T21:34:40.5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6" d="100"/>
          <a:sy n="36" d="100"/>
        </p:scale>
        <p:origin x="921" y="-174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5387342"/>
            <a:ext cx="18653760" cy="11460480"/>
          </a:xfrm>
        </p:spPr>
        <p:txBody>
          <a:bodyPr anchor="b"/>
          <a:lstStyle>
            <a:lvl1pPr algn="ctr">
              <a:defRPr sz="14400"/>
            </a:lvl1pPr>
          </a:lstStyle>
          <a:p>
            <a:r>
              <a:rPr lang="en-US"/>
              <a:t>Click to edit Master title style</a:t>
            </a:r>
          </a:p>
        </p:txBody>
      </p:sp>
      <p:sp>
        <p:nvSpPr>
          <p:cNvPr id="3" name="Subtitle 2"/>
          <p:cNvSpPr>
            <a:spLocks noGrp="1"/>
          </p:cNvSpPr>
          <p:nvPr>
            <p:ph type="subTitle" idx="1"/>
          </p:nvPr>
        </p:nvSpPr>
        <p:spPr>
          <a:xfrm>
            <a:off x="2743200" y="17289782"/>
            <a:ext cx="16459200" cy="7947658"/>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p>
        </p:txBody>
      </p:sp>
      <p:sp>
        <p:nvSpPr>
          <p:cNvPr id="4" name="Date Placeholder 3"/>
          <p:cNvSpPr>
            <a:spLocks noGrp="1"/>
          </p:cNvSpPr>
          <p:nvPr>
            <p:ph type="dt" sz="half" idx="10"/>
          </p:nvPr>
        </p:nvSpPr>
        <p:spPr/>
        <p:txBody>
          <a:bodyPr/>
          <a:lstStyle/>
          <a:p>
            <a:fld id="{C8235319-C322-486A-98D5-1CEE26295D9D}"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76968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235319-C322-486A-98D5-1CEE26295D9D}"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1674266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1752600"/>
            <a:ext cx="4732020" cy="2789682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08761" y="1752600"/>
            <a:ext cx="1392174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235319-C322-486A-98D5-1CEE26295D9D}"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3794547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8235319-C322-486A-98D5-1CEE26295D9D}"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285756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8206749"/>
            <a:ext cx="18928080" cy="13693138"/>
          </a:xfrm>
        </p:spPr>
        <p:txBody>
          <a:bodyPr anchor="b"/>
          <a:lstStyle>
            <a:lvl1pPr>
              <a:defRPr sz="14400"/>
            </a:lvl1pPr>
          </a:lstStyle>
          <a:p>
            <a:r>
              <a:rPr lang="en-US"/>
              <a:t>Click to edit Master title style</a:t>
            </a:r>
          </a:p>
        </p:txBody>
      </p:sp>
      <p:sp>
        <p:nvSpPr>
          <p:cNvPr id="3" name="Text Placeholder 2"/>
          <p:cNvSpPr>
            <a:spLocks noGrp="1"/>
          </p:cNvSpPr>
          <p:nvPr>
            <p:ph type="body" idx="1"/>
          </p:nvPr>
        </p:nvSpPr>
        <p:spPr>
          <a:xfrm>
            <a:off x="1497331" y="22029429"/>
            <a:ext cx="18928080" cy="7200898"/>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8235319-C322-486A-98D5-1CEE26295D9D}" type="datetimeFigureOut">
              <a:rPr lang="en-US" smtClean="0"/>
              <a:t>5/14/2019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4159015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08760" y="8763000"/>
            <a:ext cx="93268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1109960" y="8763000"/>
            <a:ext cx="93268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8235319-C322-486A-98D5-1CEE26295D9D}"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4219228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1752607"/>
            <a:ext cx="18928080" cy="6362702"/>
          </a:xfrm>
        </p:spPr>
        <p:txBody>
          <a:bodyPr/>
          <a:lstStyle/>
          <a:p>
            <a:r>
              <a:rPr lang="en-US"/>
              <a:t>Click to edit Master title style</a:t>
            </a:r>
          </a:p>
        </p:txBody>
      </p:sp>
      <p:sp>
        <p:nvSpPr>
          <p:cNvPr id="3" name="Text Placeholder 2"/>
          <p:cNvSpPr>
            <a:spLocks noGrp="1"/>
          </p:cNvSpPr>
          <p:nvPr>
            <p:ph type="body" idx="1"/>
          </p:nvPr>
        </p:nvSpPr>
        <p:spPr>
          <a:xfrm>
            <a:off x="1511621" y="8069582"/>
            <a:ext cx="9284016"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4" name="Content Placeholder 3"/>
          <p:cNvSpPr>
            <a:spLocks noGrp="1"/>
          </p:cNvSpPr>
          <p:nvPr>
            <p:ph sz="half" idx="2"/>
          </p:nvPr>
        </p:nvSpPr>
        <p:spPr>
          <a:xfrm>
            <a:off x="1511621" y="12024360"/>
            <a:ext cx="9284016"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1109961" y="8069582"/>
            <a:ext cx="9329738" cy="3954778"/>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6" name="Content Placeholder 5"/>
          <p:cNvSpPr>
            <a:spLocks noGrp="1"/>
          </p:cNvSpPr>
          <p:nvPr>
            <p:ph sz="quarter" idx="4"/>
          </p:nvPr>
        </p:nvSpPr>
        <p:spPr>
          <a:xfrm>
            <a:off x="11109961" y="12024360"/>
            <a:ext cx="9329738"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8235319-C322-486A-98D5-1CEE26295D9D}" type="datetimeFigureOut">
              <a:rPr lang="en-US" smtClean="0"/>
              <a:t>5/14/2019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4103321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8235319-C322-486A-98D5-1CEE26295D9D}" type="datetimeFigureOut">
              <a:rPr lang="en-US" smtClean="0"/>
              <a:t>5/14/2019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6602957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235319-C322-486A-98D5-1CEE26295D9D}" type="datetimeFigureOut">
              <a:rPr lang="en-US" smtClean="0"/>
              <a:t>5/14/2019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2375851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p>
        </p:txBody>
      </p:sp>
      <p:sp>
        <p:nvSpPr>
          <p:cNvPr id="3" name="Content Placeholder 2"/>
          <p:cNvSpPr>
            <a:spLocks noGrp="1"/>
          </p:cNvSpPr>
          <p:nvPr>
            <p:ph idx="1"/>
          </p:nvPr>
        </p:nvSpPr>
        <p:spPr>
          <a:xfrm>
            <a:off x="9329738" y="4739647"/>
            <a:ext cx="11109960" cy="233934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C8235319-C322-486A-98D5-1CEE26295D9D}"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1642023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2194560"/>
            <a:ext cx="7078027" cy="7680960"/>
          </a:xfrm>
        </p:spPr>
        <p:txBody>
          <a:bodyPr anchor="b"/>
          <a:lstStyle>
            <a:lvl1pPr>
              <a:defRPr sz="7680"/>
            </a:lvl1pPr>
          </a:lstStyle>
          <a:p>
            <a:r>
              <a:rPr lang="en-US"/>
              <a:t>Click to edit Master title style</a:t>
            </a:r>
          </a:p>
        </p:txBody>
      </p:sp>
      <p:sp>
        <p:nvSpPr>
          <p:cNvPr id="3" name="Picture Placeholder 2"/>
          <p:cNvSpPr>
            <a:spLocks noGrp="1" noChangeAspect="1"/>
          </p:cNvSpPr>
          <p:nvPr>
            <p:ph type="pic" idx="1"/>
          </p:nvPr>
        </p:nvSpPr>
        <p:spPr>
          <a:xfrm>
            <a:off x="9329738" y="4739647"/>
            <a:ext cx="11109960" cy="233934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p>
        </p:txBody>
      </p:sp>
      <p:sp>
        <p:nvSpPr>
          <p:cNvPr id="4" name="Text Placeholder 3"/>
          <p:cNvSpPr>
            <a:spLocks noGrp="1"/>
          </p:cNvSpPr>
          <p:nvPr>
            <p:ph type="body" sz="half" idx="2"/>
          </p:nvPr>
        </p:nvSpPr>
        <p:spPr>
          <a:xfrm>
            <a:off x="1511619" y="9875520"/>
            <a:ext cx="7078027" cy="18295622"/>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C8235319-C322-486A-98D5-1CEE26295D9D}" type="datetimeFigureOut">
              <a:rPr lang="en-US" smtClean="0"/>
              <a:t>5/14/2019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8447C6-0EA0-4C94-95A2-7E1ABFCFD44C}" type="slidenum">
              <a:rPr lang="en-US" smtClean="0"/>
              <a:t>‹#›</a:t>
            </a:fld>
            <a:endParaRPr lang="en-US"/>
          </a:p>
        </p:txBody>
      </p:sp>
    </p:spTree>
    <p:extLst>
      <p:ext uri="{BB962C8B-B14F-4D97-AF65-F5344CB8AC3E}">
        <p14:creationId xmlns:p14="http://schemas.microsoft.com/office/powerpoint/2010/main" val="2940503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752607"/>
            <a:ext cx="18928080" cy="63627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508760" y="8763000"/>
            <a:ext cx="1892808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08760" y="30510487"/>
            <a:ext cx="4937760" cy="1752600"/>
          </a:xfrm>
          <a:prstGeom prst="rect">
            <a:avLst/>
          </a:prstGeom>
        </p:spPr>
        <p:txBody>
          <a:bodyPr vert="horz" lIns="91440" tIns="45720" rIns="91440" bIns="45720" rtlCol="0" anchor="ctr"/>
          <a:lstStyle>
            <a:lvl1pPr algn="l">
              <a:defRPr sz="2880">
                <a:solidFill>
                  <a:schemeClr val="tx1">
                    <a:tint val="75000"/>
                  </a:schemeClr>
                </a:solidFill>
              </a:defRPr>
            </a:lvl1pPr>
          </a:lstStyle>
          <a:p>
            <a:fld id="{C8235319-C322-486A-98D5-1CEE26295D9D}" type="datetimeFigureOut">
              <a:rPr lang="en-US" smtClean="0"/>
              <a:t>5/14/2019</a:t>
            </a:fld>
            <a:endParaRPr lang="en-US"/>
          </a:p>
        </p:txBody>
      </p:sp>
      <p:sp>
        <p:nvSpPr>
          <p:cNvPr id="5" name="Footer Placeholder 4"/>
          <p:cNvSpPr>
            <a:spLocks noGrp="1"/>
          </p:cNvSpPr>
          <p:nvPr>
            <p:ph type="ftr" sz="quarter" idx="3"/>
          </p:nvPr>
        </p:nvSpPr>
        <p:spPr>
          <a:xfrm>
            <a:off x="7269480" y="30510487"/>
            <a:ext cx="7406640" cy="17526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30510487"/>
            <a:ext cx="4937760" cy="1752600"/>
          </a:xfrm>
          <a:prstGeom prst="rect">
            <a:avLst/>
          </a:prstGeom>
        </p:spPr>
        <p:txBody>
          <a:bodyPr vert="horz" lIns="91440" tIns="45720" rIns="91440" bIns="45720" rtlCol="0" anchor="ctr"/>
          <a:lstStyle>
            <a:lvl1pPr algn="r">
              <a:defRPr sz="2880">
                <a:solidFill>
                  <a:schemeClr val="tx1">
                    <a:tint val="75000"/>
                  </a:schemeClr>
                </a:solidFill>
              </a:defRPr>
            </a:lvl1pPr>
          </a:lstStyle>
          <a:p>
            <a:fld id="{438447C6-0EA0-4C94-95A2-7E1ABFCFD44C}" type="slidenum">
              <a:rPr lang="en-US" smtClean="0"/>
              <a:t>‹#›</a:t>
            </a:fld>
            <a:endParaRPr lang="en-US"/>
          </a:p>
        </p:txBody>
      </p:sp>
    </p:spTree>
    <p:extLst>
      <p:ext uri="{BB962C8B-B14F-4D97-AF65-F5344CB8AC3E}">
        <p14:creationId xmlns:p14="http://schemas.microsoft.com/office/powerpoint/2010/main" val="23310861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microsoft.com/office/2007/relationships/hdphoto" Target="../media/hdphoto1.wdp"/><Relationship Id="rId7" Type="http://schemas.openxmlformats.org/officeDocument/2006/relationships/image" Target="../media/image5.sv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image" Target="../media/image1.png"/><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sv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png2.kisspng.com/sh/33c12287b556ce9c6801a7da64bf0348/L0KzQYm3U8A0N5lqj5H0aYP2gLBuTgdpcaVqRdl7YYDrebS0hPV0cZhzRdR1YXPuPcHolQRmep8yet5AZT3mecPqlfl1NZ1uf9p9LYDkhLm0VfE6aZQATqlsY0i3QIi1U8U3OGMASqs6NUKzQIq6VcQ0QGQ8T5D5bne=/kisspng-white-graphic-design-black-pattern-blue-circuit-light-path-5a9ac967cc8407.3560292915200935438377.png">
            <a:extLst>
              <a:ext uri="{FF2B5EF4-FFF2-40B4-BE49-F238E27FC236}">
                <a16:creationId xmlns:a16="http://schemas.microsoft.com/office/drawing/2014/main" id="{D3A1AB68-2EEA-4BE9-AE64-838F7F1B760A}"/>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b="67470"/>
          <a:stretch/>
        </p:blipFill>
        <p:spPr bwMode="auto">
          <a:xfrm>
            <a:off x="0" y="8625"/>
            <a:ext cx="21945600" cy="936032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6D78E33-5EE2-450E-B2F8-162E84ED1F76}"/>
              </a:ext>
            </a:extLst>
          </p:cNvPr>
          <p:cNvSpPr/>
          <p:nvPr/>
        </p:nvSpPr>
        <p:spPr>
          <a:xfrm>
            <a:off x="-7125" y="9360759"/>
            <a:ext cx="21959851" cy="1076713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 descr="https://png2.kisspng.com/sh/33c12287b556ce9c6801a7da64bf0348/L0KzQYm3U8A0N5lqj5H0aYP2gLBuTgdpcaVqRdl7YYDrebS0hPV0cZhzRdR1YXPuPcHolQRmep8yet5AZT3mecPqlfl1NZ1uf9p9LYDkhLm0VfE6aZQATqlsY0i3QIi1U8U3OGMASqs6NUKzQIq6VcQ0QGQ8T5D5bne=/kisspng-white-graphic-design-black-pattern-blue-circuit-light-path-5a9ac967cc8407.3560292915200935438377.png">
            <a:extLst>
              <a:ext uri="{FF2B5EF4-FFF2-40B4-BE49-F238E27FC236}">
                <a16:creationId xmlns:a16="http://schemas.microsoft.com/office/drawing/2014/main" id="{ED508E08-0101-4401-897B-6B76444B965E}"/>
              </a:ext>
            </a:extLst>
          </p:cNvPr>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b="85459"/>
          <a:stretch/>
        </p:blipFill>
        <p:spPr bwMode="auto">
          <a:xfrm flipV="1">
            <a:off x="0" y="28691298"/>
            <a:ext cx="21945600" cy="4227099"/>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8429AB3-AD24-49A9-BE0D-B1B0422E72FD}"/>
              </a:ext>
            </a:extLst>
          </p:cNvPr>
          <p:cNvSpPr/>
          <p:nvPr/>
        </p:nvSpPr>
        <p:spPr>
          <a:xfrm flipV="1">
            <a:off x="27605" y="25736377"/>
            <a:ext cx="21917995" cy="7182021"/>
          </a:xfrm>
          <a:prstGeom prst="rect">
            <a:avLst/>
          </a:prstGeom>
          <a:gradFill>
            <a:gsLst>
              <a:gs pos="0">
                <a:schemeClr val="bg1">
                  <a:alpha val="0"/>
                </a:schemeClr>
              </a:gs>
              <a:gs pos="23000">
                <a:schemeClr val="bg1">
                  <a:alpha val="60000"/>
                </a:schemeClr>
              </a:gs>
              <a:gs pos="45000">
                <a:schemeClr val="bg1">
                  <a:alpha val="90000"/>
                </a:schemeClr>
              </a:gs>
              <a:gs pos="91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CE86FA2-3800-41FB-B4A9-FD2E248DEF87}"/>
              </a:ext>
            </a:extLst>
          </p:cNvPr>
          <p:cNvSpPr/>
          <p:nvPr/>
        </p:nvSpPr>
        <p:spPr>
          <a:xfrm>
            <a:off x="-17254" y="70446"/>
            <a:ext cx="21945599" cy="9350060"/>
          </a:xfrm>
          <a:prstGeom prst="rect">
            <a:avLst/>
          </a:prstGeom>
          <a:gradFill>
            <a:gsLst>
              <a:gs pos="0">
                <a:schemeClr val="bg1">
                  <a:alpha val="0"/>
                </a:schemeClr>
              </a:gs>
              <a:gs pos="23000">
                <a:schemeClr val="bg1">
                  <a:alpha val="60000"/>
                </a:schemeClr>
              </a:gs>
              <a:gs pos="45000">
                <a:schemeClr val="bg1">
                  <a:alpha val="90000"/>
                </a:schemeClr>
              </a:gs>
              <a:gs pos="91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D4D8DE85-2872-43AC-97F2-3104118B42EB}"/>
              </a:ext>
            </a:extLst>
          </p:cNvPr>
          <p:cNvSpPr/>
          <p:nvPr/>
        </p:nvSpPr>
        <p:spPr>
          <a:xfrm>
            <a:off x="1021363" y="12937089"/>
            <a:ext cx="4114800" cy="41148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a:solidFill>
                  <a:schemeClr val="bg1"/>
                </a:solidFill>
                <a:latin typeface="Courier New" panose="02070309020205020404" pitchFamily="49" charset="0"/>
                <a:cs typeface="Courier New" panose="02070309020205020404" pitchFamily="49" charset="0"/>
              </a:rPr>
              <a:t>function</a:t>
            </a:r>
          </a:p>
        </p:txBody>
      </p:sp>
      <p:cxnSp>
        <p:nvCxnSpPr>
          <p:cNvPr id="9" name="Straight Arrow Connector 8">
            <a:extLst>
              <a:ext uri="{FF2B5EF4-FFF2-40B4-BE49-F238E27FC236}">
                <a16:creationId xmlns:a16="http://schemas.microsoft.com/office/drawing/2014/main" id="{1908CDE9-595C-4166-9C15-29E7C67E5E60}"/>
              </a:ext>
            </a:extLst>
          </p:cNvPr>
          <p:cNvCxnSpPr>
            <a:cxnSpLocks/>
            <a:stCxn id="47" idx="4"/>
            <a:endCxn id="7" idx="0"/>
          </p:cNvCxnSpPr>
          <p:nvPr/>
        </p:nvCxnSpPr>
        <p:spPr>
          <a:xfrm>
            <a:off x="3078763" y="8956035"/>
            <a:ext cx="0" cy="39810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A514C16-A6B4-4DD4-8D4F-8270A09E4CD9}"/>
              </a:ext>
            </a:extLst>
          </p:cNvPr>
          <p:cNvCxnSpPr>
            <a:cxnSpLocks/>
            <a:stCxn id="7" idx="4"/>
            <a:endCxn id="46" idx="0"/>
          </p:cNvCxnSpPr>
          <p:nvPr/>
        </p:nvCxnSpPr>
        <p:spPr>
          <a:xfrm flipH="1">
            <a:off x="3078369" y="17051889"/>
            <a:ext cx="394" cy="470791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F7B09D69-43EE-47B7-8AA6-8B06EB03100C}"/>
              </a:ext>
            </a:extLst>
          </p:cNvPr>
          <p:cNvSpPr/>
          <p:nvPr/>
        </p:nvSpPr>
        <p:spPr>
          <a:xfrm>
            <a:off x="499915" y="452019"/>
            <a:ext cx="4861046" cy="49141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just"/>
            <a:r>
              <a:rPr lang="en-US" sz="1700">
                <a:solidFill>
                  <a:schemeClr val="tx1"/>
                </a:solidFill>
                <a:latin typeface="Dubai Medium"/>
                <a:cs typeface="Dubai Medium"/>
              </a:rPr>
              <a:t>In a recently published essay, Sean Dorrance Kelly, a Philosophy professor at Harvard University, proposes his arguments for why he does not believe artificial intelligence has the capacity for true creativity. As one may expect from an individual of his profession, Kelly makes a compelling case for his claim; however, at its core, the piece is routed in the individual's natural biases and limited knowledge of the tech. As his piece is of the highest caliber of literature on the subject, it beautifully summarizes the most compelling arguments against artificial creativity. In this project, I will break down the key components of the essay and highlight the major flaws in the argument. In doing so, I will explain why it is that Artificial Intelligence is truly capable of Creativity. </a:t>
            </a:r>
            <a:endParaRPr lang="en-US" sz="1700">
              <a:solidFill>
                <a:schemeClr val="tx1"/>
              </a:solidFill>
              <a:latin typeface="Dubai Medium" panose="020B0603030403030204" pitchFamily="34" charset="-78"/>
              <a:cs typeface="Dubai Medium" panose="020B0603030403030204" pitchFamily="34" charset="-78"/>
            </a:endParaRPr>
          </a:p>
        </p:txBody>
      </p:sp>
      <p:sp>
        <p:nvSpPr>
          <p:cNvPr id="29" name="Rectangle 28">
            <a:extLst>
              <a:ext uri="{FF2B5EF4-FFF2-40B4-BE49-F238E27FC236}">
                <a16:creationId xmlns:a16="http://schemas.microsoft.com/office/drawing/2014/main" id="{34A04B7F-37CF-455E-9E26-2DE34DE20055}"/>
              </a:ext>
            </a:extLst>
          </p:cNvPr>
          <p:cNvSpPr/>
          <p:nvPr/>
        </p:nvSpPr>
        <p:spPr>
          <a:xfrm>
            <a:off x="3215254" y="18669813"/>
            <a:ext cx="328815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000">
                <a:solidFill>
                  <a:schemeClr val="tx2"/>
                </a:solidFill>
                <a:latin typeface="Courier New"/>
                <a:cs typeface="Courier New"/>
              </a:rPr>
              <a:t>calculations</a:t>
            </a:r>
            <a:endParaRPr lang="en-US" sz="3000">
              <a:solidFill>
                <a:schemeClr val="tx2"/>
              </a:solidFill>
              <a:latin typeface="Courier New" panose="02070309020205020404" pitchFamily="49" charset="0"/>
              <a:cs typeface="Courier New" panose="02070309020205020404" pitchFamily="49" charset="0"/>
            </a:endParaRPr>
          </a:p>
          <a:p>
            <a:pPr algn="r"/>
            <a:r>
              <a:rPr lang="en-US" sz="3000">
                <a:solidFill>
                  <a:schemeClr val="tx2"/>
                </a:solidFill>
                <a:latin typeface="Courier New"/>
                <a:cs typeface="Courier New"/>
              </a:rPr>
              <a:t>/</a:t>
            </a:r>
            <a:endParaRPr lang="en-US" sz="3000">
              <a:solidFill>
                <a:schemeClr val="tx2"/>
              </a:solidFill>
              <a:latin typeface="Courier New" panose="02070309020205020404" pitchFamily="49" charset="0"/>
              <a:cs typeface="Courier New" panose="02070309020205020404" pitchFamily="49" charset="0"/>
            </a:endParaRPr>
          </a:p>
          <a:p>
            <a:pPr algn="r"/>
            <a:r>
              <a:rPr lang="en-US" sz="3000">
                <a:solidFill>
                  <a:schemeClr val="tx2"/>
                </a:solidFill>
                <a:latin typeface="Courier New"/>
                <a:cs typeface="Courier New"/>
              </a:rPr>
              <a:t>thought</a:t>
            </a:r>
            <a:endParaRPr lang="en-US" sz="3000">
              <a:solidFill>
                <a:schemeClr val="tx2"/>
              </a:solidFill>
              <a:latin typeface="Courier New" panose="02070309020205020404" pitchFamily="49" charset="0"/>
              <a:cs typeface="Courier New" panose="02070309020205020404" pitchFamily="49" charset="0"/>
            </a:endParaRPr>
          </a:p>
        </p:txBody>
      </p:sp>
      <p:grpSp>
        <p:nvGrpSpPr>
          <p:cNvPr id="36" name="Group 35">
            <a:extLst>
              <a:ext uri="{FF2B5EF4-FFF2-40B4-BE49-F238E27FC236}">
                <a16:creationId xmlns:a16="http://schemas.microsoft.com/office/drawing/2014/main" id="{C7CD6610-0215-47E9-A0E2-B6C15FDA2BC7}"/>
              </a:ext>
            </a:extLst>
          </p:cNvPr>
          <p:cNvGrpSpPr>
            <a:grpSpLocks noChangeAspect="1"/>
          </p:cNvGrpSpPr>
          <p:nvPr/>
        </p:nvGrpSpPr>
        <p:grpSpPr>
          <a:xfrm>
            <a:off x="5182870" y="16843734"/>
            <a:ext cx="1250732" cy="1141509"/>
            <a:chOff x="6423026" y="6751638"/>
            <a:chExt cx="673100" cy="669925"/>
          </a:xfrm>
        </p:grpSpPr>
        <p:sp>
          <p:nvSpPr>
            <p:cNvPr id="37" name="Freeform 1930">
              <a:extLst>
                <a:ext uri="{FF2B5EF4-FFF2-40B4-BE49-F238E27FC236}">
                  <a16:creationId xmlns:a16="http://schemas.microsoft.com/office/drawing/2014/main" id="{B52AA668-7B9C-41F4-A346-46CBA1CD715A}"/>
                </a:ext>
              </a:extLst>
            </p:cNvPr>
            <p:cNvSpPr>
              <a:spLocks noEditPoints="1"/>
            </p:cNvSpPr>
            <p:nvPr/>
          </p:nvSpPr>
          <p:spPr bwMode="auto">
            <a:xfrm>
              <a:off x="6423026" y="6751638"/>
              <a:ext cx="673100" cy="669925"/>
            </a:xfrm>
            <a:custGeom>
              <a:avLst/>
              <a:gdLst>
                <a:gd name="T0" fmla="*/ 335 w 424"/>
                <a:gd name="T1" fmla="*/ 48 h 422"/>
                <a:gd name="T2" fmla="*/ 345 w 424"/>
                <a:gd name="T3" fmla="*/ 51 h 422"/>
                <a:gd name="T4" fmla="*/ 351 w 424"/>
                <a:gd name="T5" fmla="*/ 60 h 422"/>
                <a:gd name="T6" fmla="*/ 351 w 424"/>
                <a:gd name="T7" fmla="*/ 189 h 422"/>
                <a:gd name="T8" fmla="*/ 317 w 424"/>
                <a:gd name="T9" fmla="*/ 64 h 422"/>
                <a:gd name="T10" fmla="*/ 319 w 424"/>
                <a:gd name="T11" fmla="*/ 55 h 422"/>
                <a:gd name="T12" fmla="*/ 327 w 424"/>
                <a:gd name="T13" fmla="*/ 49 h 422"/>
                <a:gd name="T14" fmla="*/ 351 w 424"/>
                <a:gd name="T15" fmla="*/ 270 h 422"/>
                <a:gd name="T16" fmla="*/ 351 w 424"/>
                <a:gd name="T17" fmla="*/ 362 h 422"/>
                <a:gd name="T18" fmla="*/ 345 w 424"/>
                <a:gd name="T19" fmla="*/ 370 h 422"/>
                <a:gd name="T20" fmla="*/ 335 w 424"/>
                <a:gd name="T21" fmla="*/ 374 h 422"/>
                <a:gd name="T22" fmla="*/ 327 w 424"/>
                <a:gd name="T23" fmla="*/ 372 h 422"/>
                <a:gd name="T24" fmla="*/ 319 w 424"/>
                <a:gd name="T25" fmla="*/ 367 h 422"/>
                <a:gd name="T26" fmla="*/ 317 w 424"/>
                <a:gd name="T27" fmla="*/ 357 h 422"/>
                <a:gd name="T28" fmla="*/ 351 w 424"/>
                <a:gd name="T29" fmla="*/ 270 h 422"/>
                <a:gd name="T30" fmla="*/ 214 w 424"/>
                <a:gd name="T31" fmla="*/ 48 h 422"/>
                <a:gd name="T32" fmla="*/ 224 w 424"/>
                <a:gd name="T33" fmla="*/ 51 h 422"/>
                <a:gd name="T34" fmla="*/ 230 w 424"/>
                <a:gd name="T35" fmla="*/ 60 h 422"/>
                <a:gd name="T36" fmla="*/ 231 w 424"/>
                <a:gd name="T37" fmla="*/ 111 h 422"/>
                <a:gd name="T38" fmla="*/ 195 w 424"/>
                <a:gd name="T39" fmla="*/ 64 h 422"/>
                <a:gd name="T40" fmla="*/ 198 w 424"/>
                <a:gd name="T41" fmla="*/ 55 h 422"/>
                <a:gd name="T42" fmla="*/ 206 w 424"/>
                <a:gd name="T43" fmla="*/ 49 h 422"/>
                <a:gd name="T44" fmla="*/ 231 w 424"/>
                <a:gd name="T45" fmla="*/ 192 h 422"/>
                <a:gd name="T46" fmla="*/ 230 w 424"/>
                <a:gd name="T47" fmla="*/ 362 h 422"/>
                <a:gd name="T48" fmla="*/ 224 w 424"/>
                <a:gd name="T49" fmla="*/ 370 h 422"/>
                <a:gd name="T50" fmla="*/ 214 w 424"/>
                <a:gd name="T51" fmla="*/ 374 h 422"/>
                <a:gd name="T52" fmla="*/ 206 w 424"/>
                <a:gd name="T53" fmla="*/ 372 h 422"/>
                <a:gd name="T54" fmla="*/ 198 w 424"/>
                <a:gd name="T55" fmla="*/ 367 h 422"/>
                <a:gd name="T56" fmla="*/ 195 w 424"/>
                <a:gd name="T57" fmla="*/ 357 h 422"/>
                <a:gd name="T58" fmla="*/ 231 w 424"/>
                <a:gd name="T59" fmla="*/ 192 h 422"/>
                <a:gd name="T60" fmla="*/ 92 w 424"/>
                <a:gd name="T61" fmla="*/ 48 h 422"/>
                <a:gd name="T62" fmla="*/ 101 w 424"/>
                <a:gd name="T63" fmla="*/ 51 h 422"/>
                <a:gd name="T64" fmla="*/ 107 w 424"/>
                <a:gd name="T65" fmla="*/ 60 h 422"/>
                <a:gd name="T66" fmla="*/ 107 w 424"/>
                <a:gd name="T67" fmla="*/ 150 h 422"/>
                <a:gd name="T68" fmla="*/ 73 w 424"/>
                <a:gd name="T69" fmla="*/ 64 h 422"/>
                <a:gd name="T70" fmla="*/ 75 w 424"/>
                <a:gd name="T71" fmla="*/ 55 h 422"/>
                <a:gd name="T72" fmla="*/ 84 w 424"/>
                <a:gd name="T73" fmla="*/ 49 h 422"/>
                <a:gd name="T74" fmla="*/ 107 w 424"/>
                <a:gd name="T75" fmla="*/ 231 h 422"/>
                <a:gd name="T76" fmla="*/ 107 w 424"/>
                <a:gd name="T77" fmla="*/ 362 h 422"/>
                <a:gd name="T78" fmla="*/ 101 w 424"/>
                <a:gd name="T79" fmla="*/ 370 h 422"/>
                <a:gd name="T80" fmla="*/ 92 w 424"/>
                <a:gd name="T81" fmla="*/ 374 h 422"/>
                <a:gd name="T82" fmla="*/ 84 w 424"/>
                <a:gd name="T83" fmla="*/ 372 h 422"/>
                <a:gd name="T84" fmla="*/ 75 w 424"/>
                <a:gd name="T85" fmla="*/ 367 h 422"/>
                <a:gd name="T86" fmla="*/ 73 w 424"/>
                <a:gd name="T87" fmla="*/ 357 h 422"/>
                <a:gd name="T88" fmla="*/ 107 w 424"/>
                <a:gd name="T89" fmla="*/ 231 h 422"/>
                <a:gd name="T90" fmla="*/ 375 w 424"/>
                <a:gd name="T91" fmla="*/ 0 h 422"/>
                <a:gd name="T92" fmla="*/ 404 w 424"/>
                <a:gd name="T93" fmla="*/ 9 h 422"/>
                <a:gd name="T94" fmla="*/ 421 w 424"/>
                <a:gd name="T95" fmla="*/ 32 h 422"/>
                <a:gd name="T96" fmla="*/ 424 w 424"/>
                <a:gd name="T97" fmla="*/ 374 h 422"/>
                <a:gd name="T98" fmla="*/ 414 w 424"/>
                <a:gd name="T99" fmla="*/ 402 h 422"/>
                <a:gd name="T100" fmla="*/ 391 w 424"/>
                <a:gd name="T101" fmla="*/ 420 h 422"/>
                <a:gd name="T102" fmla="*/ 48 w 424"/>
                <a:gd name="T103" fmla="*/ 422 h 422"/>
                <a:gd name="T104" fmla="*/ 20 w 424"/>
                <a:gd name="T105" fmla="*/ 412 h 422"/>
                <a:gd name="T106" fmla="*/ 2 w 424"/>
                <a:gd name="T107" fmla="*/ 389 h 422"/>
                <a:gd name="T108" fmla="*/ 0 w 424"/>
                <a:gd name="T109" fmla="*/ 47 h 422"/>
                <a:gd name="T110" fmla="*/ 10 w 424"/>
                <a:gd name="T111" fmla="*/ 18 h 422"/>
                <a:gd name="T112" fmla="*/ 33 w 424"/>
                <a:gd name="T113" fmla="*/ 2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4" h="422">
                  <a:moveTo>
                    <a:pt x="332" y="48"/>
                  </a:moveTo>
                  <a:lnTo>
                    <a:pt x="335" y="48"/>
                  </a:lnTo>
                  <a:lnTo>
                    <a:pt x="340" y="49"/>
                  </a:lnTo>
                  <a:lnTo>
                    <a:pt x="345" y="51"/>
                  </a:lnTo>
                  <a:lnTo>
                    <a:pt x="348" y="55"/>
                  </a:lnTo>
                  <a:lnTo>
                    <a:pt x="351" y="60"/>
                  </a:lnTo>
                  <a:lnTo>
                    <a:pt x="351" y="64"/>
                  </a:lnTo>
                  <a:lnTo>
                    <a:pt x="351" y="189"/>
                  </a:lnTo>
                  <a:lnTo>
                    <a:pt x="317" y="189"/>
                  </a:lnTo>
                  <a:lnTo>
                    <a:pt x="317" y="64"/>
                  </a:lnTo>
                  <a:lnTo>
                    <a:pt x="317" y="60"/>
                  </a:lnTo>
                  <a:lnTo>
                    <a:pt x="319" y="55"/>
                  </a:lnTo>
                  <a:lnTo>
                    <a:pt x="322" y="51"/>
                  </a:lnTo>
                  <a:lnTo>
                    <a:pt x="327" y="49"/>
                  </a:lnTo>
                  <a:lnTo>
                    <a:pt x="332" y="48"/>
                  </a:lnTo>
                  <a:close/>
                  <a:moveTo>
                    <a:pt x="351" y="270"/>
                  </a:moveTo>
                  <a:lnTo>
                    <a:pt x="351" y="357"/>
                  </a:lnTo>
                  <a:lnTo>
                    <a:pt x="351" y="362"/>
                  </a:lnTo>
                  <a:lnTo>
                    <a:pt x="348" y="367"/>
                  </a:lnTo>
                  <a:lnTo>
                    <a:pt x="345" y="370"/>
                  </a:lnTo>
                  <a:lnTo>
                    <a:pt x="340" y="372"/>
                  </a:lnTo>
                  <a:lnTo>
                    <a:pt x="335" y="374"/>
                  </a:lnTo>
                  <a:lnTo>
                    <a:pt x="332" y="374"/>
                  </a:lnTo>
                  <a:lnTo>
                    <a:pt x="327" y="372"/>
                  </a:lnTo>
                  <a:lnTo>
                    <a:pt x="322" y="370"/>
                  </a:lnTo>
                  <a:lnTo>
                    <a:pt x="319" y="367"/>
                  </a:lnTo>
                  <a:lnTo>
                    <a:pt x="317" y="362"/>
                  </a:lnTo>
                  <a:lnTo>
                    <a:pt x="317" y="357"/>
                  </a:lnTo>
                  <a:lnTo>
                    <a:pt x="317" y="270"/>
                  </a:lnTo>
                  <a:lnTo>
                    <a:pt x="351" y="270"/>
                  </a:lnTo>
                  <a:close/>
                  <a:moveTo>
                    <a:pt x="211" y="48"/>
                  </a:moveTo>
                  <a:lnTo>
                    <a:pt x="214" y="48"/>
                  </a:lnTo>
                  <a:lnTo>
                    <a:pt x="219" y="49"/>
                  </a:lnTo>
                  <a:lnTo>
                    <a:pt x="224" y="51"/>
                  </a:lnTo>
                  <a:lnTo>
                    <a:pt x="227" y="55"/>
                  </a:lnTo>
                  <a:lnTo>
                    <a:pt x="230" y="60"/>
                  </a:lnTo>
                  <a:lnTo>
                    <a:pt x="231" y="64"/>
                  </a:lnTo>
                  <a:lnTo>
                    <a:pt x="231" y="111"/>
                  </a:lnTo>
                  <a:lnTo>
                    <a:pt x="195" y="111"/>
                  </a:lnTo>
                  <a:lnTo>
                    <a:pt x="195" y="64"/>
                  </a:lnTo>
                  <a:lnTo>
                    <a:pt x="197" y="60"/>
                  </a:lnTo>
                  <a:lnTo>
                    <a:pt x="198" y="55"/>
                  </a:lnTo>
                  <a:lnTo>
                    <a:pt x="201" y="51"/>
                  </a:lnTo>
                  <a:lnTo>
                    <a:pt x="206" y="49"/>
                  </a:lnTo>
                  <a:lnTo>
                    <a:pt x="211" y="48"/>
                  </a:lnTo>
                  <a:close/>
                  <a:moveTo>
                    <a:pt x="231" y="192"/>
                  </a:moveTo>
                  <a:lnTo>
                    <a:pt x="231" y="357"/>
                  </a:lnTo>
                  <a:lnTo>
                    <a:pt x="230" y="362"/>
                  </a:lnTo>
                  <a:lnTo>
                    <a:pt x="227" y="367"/>
                  </a:lnTo>
                  <a:lnTo>
                    <a:pt x="224" y="370"/>
                  </a:lnTo>
                  <a:lnTo>
                    <a:pt x="219" y="372"/>
                  </a:lnTo>
                  <a:lnTo>
                    <a:pt x="214" y="374"/>
                  </a:lnTo>
                  <a:lnTo>
                    <a:pt x="211" y="374"/>
                  </a:lnTo>
                  <a:lnTo>
                    <a:pt x="206" y="372"/>
                  </a:lnTo>
                  <a:lnTo>
                    <a:pt x="201" y="370"/>
                  </a:lnTo>
                  <a:lnTo>
                    <a:pt x="198" y="367"/>
                  </a:lnTo>
                  <a:lnTo>
                    <a:pt x="197" y="362"/>
                  </a:lnTo>
                  <a:lnTo>
                    <a:pt x="195" y="357"/>
                  </a:lnTo>
                  <a:lnTo>
                    <a:pt x="195" y="192"/>
                  </a:lnTo>
                  <a:lnTo>
                    <a:pt x="231" y="192"/>
                  </a:lnTo>
                  <a:close/>
                  <a:moveTo>
                    <a:pt x="88" y="48"/>
                  </a:moveTo>
                  <a:lnTo>
                    <a:pt x="92" y="48"/>
                  </a:lnTo>
                  <a:lnTo>
                    <a:pt x="97" y="49"/>
                  </a:lnTo>
                  <a:lnTo>
                    <a:pt x="101" y="51"/>
                  </a:lnTo>
                  <a:lnTo>
                    <a:pt x="105" y="55"/>
                  </a:lnTo>
                  <a:lnTo>
                    <a:pt x="107" y="60"/>
                  </a:lnTo>
                  <a:lnTo>
                    <a:pt x="107" y="64"/>
                  </a:lnTo>
                  <a:lnTo>
                    <a:pt x="107" y="150"/>
                  </a:lnTo>
                  <a:lnTo>
                    <a:pt x="73" y="150"/>
                  </a:lnTo>
                  <a:lnTo>
                    <a:pt x="73" y="64"/>
                  </a:lnTo>
                  <a:lnTo>
                    <a:pt x="73" y="60"/>
                  </a:lnTo>
                  <a:lnTo>
                    <a:pt x="75" y="55"/>
                  </a:lnTo>
                  <a:lnTo>
                    <a:pt x="79" y="51"/>
                  </a:lnTo>
                  <a:lnTo>
                    <a:pt x="84" y="49"/>
                  </a:lnTo>
                  <a:lnTo>
                    <a:pt x="88" y="48"/>
                  </a:lnTo>
                  <a:close/>
                  <a:moveTo>
                    <a:pt x="107" y="231"/>
                  </a:moveTo>
                  <a:lnTo>
                    <a:pt x="107" y="357"/>
                  </a:lnTo>
                  <a:lnTo>
                    <a:pt x="107" y="362"/>
                  </a:lnTo>
                  <a:lnTo>
                    <a:pt x="105" y="367"/>
                  </a:lnTo>
                  <a:lnTo>
                    <a:pt x="101" y="370"/>
                  </a:lnTo>
                  <a:lnTo>
                    <a:pt x="97" y="372"/>
                  </a:lnTo>
                  <a:lnTo>
                    <a:pt x="92" y="374"/>
                  </a:lnTo>
                  <a:lnTo>
                    <a:pt x="88" y="374"/>
                  </a:lnTo>
                  <a:lnTo>
                    <a:pt x="84" y="372"/>
                  </a:lnTo>
                  <a:lnTo>
                    <a:pt x="79" y="370"/>
                  </a:lnTo>
                  <a:lnTo>
                    <a:pt x="75" y="367"/>
                  </a:lnTo>
                  <a:lnTo>
                    <a:pt x="73" y="362"/>
                  </a:lnTo>
                  <a:lnTo>
                    <a:pt x="73" y="357"/>
                  </a:lnTo>
                  <a:lnTo>
                    <a:pt x="73" y="231"/>
                  </a:lnTo>
                  <a:lnTo>
                    <a:pt x="107" y="231"/>
                  </a:lnTo>
                  <a:close/>
                  <a:moveTo>
                    <a:pt x="48" y="0"/>
                  </a:moveTo>
                  <a:lnTo>
                    <a:pt x="375" y="0"/>
                  </a:lnTo>
                  <a:lnTo>
                    <a:pt x="391" y="2"/>
                  </a:lnTo>
                  <a:lnTo>
                    <a:pt x="404" y="9"/>
                  </a:lnTo>
                  <a:lnTo>
                    <a:pt x="414" y="18"/>
                  </a:lnTo>
                  <a:lnTo>
                    <a:pt x="421" y="32"/>
                  </a:lnTo>
                  <a:lnTo>
                    <a:pt x="424" y="47"/>
                  </a:lnTo>
                  <a:lnTo>
                    <a:pt x="424" y="374"/>
                  </a:lnTo>
                  <a:lnTo>
                    <a:pt x="421" y="389"/>
                  </a:lnTo>
                  <a:lnTo>
                    <a:pt x="414" y="402"/>
                  </a:lnTo>
                  <a:lnTo>
                    <a:pt x="404" y="412"/>
                  </a:lnTo>
                  <a:lnTo>
                    <a:pt x="391" y="420"/>
                  </a:lnTo>
                  <a:lnTo>
                    <a:pt x="375" y="422"/>
                  </a:lnTo>
                  <a:lnTo>
                    <a:pt x="48" y="422"/>
                  </a:lnTo>
                  <a:lnTo>
                    <a:pt x="33" y="420"/>
                  </a:lnTo>
                  <a:lnTo>
                    <a:pt x="20" y="412"/>
                  </a:lnTo>
                  <a:lnTo>
                    <a:pt x="10" y="402"/>
                  </a:lnTo>
                  <a:lnTo>
                    <a:pt x="2" y="389"/>
                  </a:lnTo>
                  <a:lnTo>
                    <a:pt x="0" y="374"/>
                  </a:lnTo>
                  <a:lnTo>
                    <a:pt x="0" y="47"/>
                  </a:lnTo>
                  <a:lnTo>
                    <a:pt x="2" y="32"/>
                  </a:lnTo>
                  <a:lnTo>
                    <a:pt x="10" y="18"/>
                  </a:lnTo>
                  <a:lnTo>
                    <a:pt x="20" y="9"/>
                  </a:lnTo>
                  <a:lnTo>
                    <a:pt x="33" y="2"/>
                  </a:lnTo>
                  <a:lnTo>
                    <a:pt x="48" y="0"/>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931">
              <a:extLst>
                <a:ext uri="{FF2B5EF4-FFF2-40B4-BE49-F238E27FC236}">
                  <a16:creationId xmlns:a16="http://schemas.microsoft.com/office/drawing/2014/main" id="{2249F227-DD73-44BF-AB8A-8426855CA422}"/>
                </a:ext>
              </a:extLst>
            </p:cNvPr>
            <p:cNvSpPr>
              <a:spLocks noEditPoints="1"/>
            </p:cNvSpPr>
            <p:nvPr/>
          </p:nvSpPr>
          <p:spPr bwMode="auto">
            <a:xfrm>
              <a:off x="6492876" y="6959600"/>
              <a:ext cx="533400" cy="188913"/>
            </a:xfrm>
            <a:custGeom>
              <a:avLst/>
              <a:gdLst>
                <a:gd name="T0" fmla="*/ 336 w 336"/>
                <a:gd name="T1" fmla="*/ 104 h 119"/>
                <a:gd name="T2" fmla="*/ 334 w 336"/>
                <a:gd name="T3" fmla="*/ 113 h 119"/>
                <a:gd name="T4" fmla="*/ 325 w 336"/>
                <a:gd name="T5" fmla="*/ 119 h 119"/>
                <a:gd name="T6" fmla="*/ 258 w 336"/>
                <a:gd name="T7" fmla="*/ 119 h 119"/>
                <a:gd name="T8" fmla="*/ 249 w 336"/>
                <a:gd name="T9" fmla="*/ 117 h 119"/>
                <a:gd name="T10" fmla="*/ 244 w 336"/>
                <a:gd name="T11" fmla="*/ 109 h 119"/>
                <a:gd name="T12" fmla="*/ 243 w 336"/>
                <a:gd name="T13" fmla="*/ 94 h 119"/>
                <a:gd name="T14" fmla="*/ 246 w 336"/>
                <a:gd name="T15" fmla="*/ 85 h 119"/>
                <a:gd name="T16" fmla="*/ 254 w 336"/>
                <a:gd name="T17" fmla="*/ 79 h 119"/>
                <a:gd name="T18" fmla="*/ 321 w 336"/>
                <a:gd name="T19" fmla="*/ 78 h 119"/>
                <a:gd name="T20" fmla="*/ 330 w 336"/>
                <a:gd name="T21" fmla="*/ 81 h 119"/>
                <a:gd name="T22" fmla="*/ 335 w 336"/>
                <a:gd name="T23" fmla="*/ 90 h 119"/>
                <a:gd name="T24" fmla="*/ 93 w 336"/>
                <a:gd name="T25" fmla="*/ 56 h 119"/>
                <a:gd name="T26" fmla="*/ 91 w 336"/>
                <a:gd name="T27" fmla="*/ 69 h 119"/>
                <a:gd name="T28" fmla="*/ 87 w 336"/>
                <a:gd name="T29" fmla="*/ 77 h 119"/>
                <a:gd name="T30" fmla="*/ 77 w 336"/>
                <a:gd name="T31" fmla="*/ 80 h 119"/>
                <a:gd name="T32" fmla="*/ 10 w 336"/>
                <a:gd name="T33" fmla="*/ 79 h 119"/>
                <a:gd name="T34" fmla="*/ 2 w 336"/>
                <a:gd name="T35" fmla="*/ 73 h 119"/>
                <a:gd name="T36" fmla="*/ 0 w 336"/>
                <a:gd name="T37" fmla="*/ 64 h 119"/>
                <a:gd name="T38" fmla="*/ 1 w 336"/>
                <a:gd name="T39" fmla="*/ 50 h 119"/>
                <a:gd name="T40" fmla="*/ 6 w 336"/>
                <a:gd name="T41" fmla="*/ 43 h 119"/>
                <a:gd name="T42" fmla="*/ 15 w 336"/>
                <a:gd name="T43" fmla="*/ 39 h 119"/>
                <a:gd name="T44" fmla="*/ 82 w 336"/>
                <a:gd name="T45" fmla="*/ 40 h 119"/>
                <a:gd name="T46" fmla="*/ 89 w 336"/>
                <a:gd name="T47" fmla="*/ 46 h 119"/>
                <a:gd name="T48" fmla="*/ 93 w 336"/>
                <a:gd name="T49" fmla="*/ 56 h 119"/>
                <a:gd name="T50" fmla="*/ 215 w 336"/>
                <a:gd name="T51" fmla="*/ 25 h 119"/>
                <a:gd name="T52" fmla="*/ 213 w 336"/>
                <a:gd name="T53" fmla="*/ 34 h 119"/>
                <a:gd name="T54" fmla="*/ 204 w 336"/>
                <a:gd name="T55" fmla="*/ 40 h 119"/>
                <a:gd name="T56" fmla="*/ 138 w 336"/>
                <a:gd name="T57" fmla="*/ 41 h 119"/>
                <a:gd name="T58" fmla="*/ 129 w 336"/>
                <a:gd name="T59" fmla="*/ 38 h 119"/>
                <a:gd name="T60" fmla="*/ 123 w 336"/>
                <a:gd name="T61" fmla="*/ 31 h 119"/>
                <a:gd name="T62" fmla="*/ 122 w 336"/>
                <a:gd name="T63" fmla="*/ 17 h 119"/>
                <a:gd name="T64" fmla="*/ 126 w 336"/>
                <a:gd name="T65" fmla="*/ 7 h 119"/>
                <a:gd name="T66" fmla="*/ 133 w 336"/>
                <a:gd name="T67" fmla="*/ 1 h 119"/>
                <a:gd name="T68" fmla="*/ 200 w 336"/>
                <a:gd name="T69" fmla="*/ 0 h 119"/>
                <a:gd name="T70" fmla="*/ 209 w 336"/>
                <a:gd name="T71" fmla="*/ 4 h 119"/>
                <a:gd name="T72" fmla="*/ 215 w 336"/>
                <a:gd name="T73" fmla="*/ 12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6" h="119">
                  <a:moveTo>
                    <a:pt x="336" y="94"/>
                  </a:moveTo>
                  <a:lnTo>
                    <a:pt x="336" y="104"/>
                  </a:lnTo>
                  <a:lnTo>
                    <a:pt x="335" y="109"/>
                  </a:lnTo>
                  <a:lnTo>
                    <a:pt x="334" y="113"/>
                  </a:lnTo>
                  <a:lnTo>
                    <a:pt x="330" y="117"/>
                  </a:lnTo>
                  <a:lnTo>
                    <a:pt x="325" y="119"/>
                  </a:lnTo>
                  <a:lnTo>
                    <a:pt x="321" y="119"/>
                  </a:lnTo>
                  <a:lnTo>
                    <a:pt x="258" y="119"/>
                  </a:lnTo>
                  <a:lnTo>
                    <a:pt x="254" y="119"/>
                  </a:lnTo>
                  <a:lnTo>
                    <a:pt x="249" y="117"/>
                  </a:lnTo>
                  <a:lnTo>
                    <a:pt x="246" y="113"/>
                  </a:lnTo>
                  <a:lnTo>
                    <a:pt x="244" y="109"/>
                  </a:lnTo>
                  <a:lnTo>
                    <a:pt x="243" y="104"/>
                  </a:lnTo>
                  <a:lnTo>
                    <a:pt x="243" y="94"/>
                  </a:lnTo>
                  <a:lnTo>
                    <a:pt x="244" y="90"/>
                  </a:lnTo>
                  <a:lnTo>
                    <a:pt x="246" y="85"/>
                  </a:lnTo>
                  <a:lnTo>
                    <a:pt x="249" y="81"/>
                  </a:lnTo>
                  <a:lnTo>
                    <a:pt x="254" y="79"/>
                  </a:lnTo>
                  <a:lnTo>
                    <a:pt x="258" y="78"/>
                  </a:lnTo>
                  <a:lnTo>
                    <a:pt x="321" y="78"/>
                  </a:lnTo>
                  <a:lnTo>
                    <a:pt x="325" y="79"/>
                  </a:lnTo>
                  <a:lnTo>
                    <a:pt x="330" y="81"/>
                  </a:lnTo>
                  <a:lnTo>
                    <a:pt x="334" y="85"/>
                  </a:lnTo>
                  <a:lnTo>
                    <a:pt x="335" y="90"/>
                  </a:lnTo>
                  <a:lnTo>
                    <a:pt x="336" y="94"/>
                  </a:lnTo>
                  <a:close/>
                  <a:moveTo>
                    <a:pt x="93" y="56"/>
                  </a:moveTo>
                  <a:lnTo>
                    <a:pt x="93" y="64"/>
                  </a:lnTo>
                  <a:lnTo>
                    <a:pt x="91" y="69"/>
                  </a:lnTo>
                  <a:lnTo>
                    <a:pt x="89" y="73"/>
                  </a:lnTo>
                  <a:lnTo>
                    <a:pt x="87" y="77"/>
                  </a:lnTo>
                  <a:lnTo>
                    <a:pt x="82" y="79"/>
                  </a:lnTo>
                  <a:lnTo>
                    <a:pt x="77" y="80"/>
                  </a:lnTo>
                  <a:lnTo>
                    <a:pt x="15" y="80"/>
                  </a:lnTo>
                  <a:lnTo>
                    <a:pt x="10" y="79"/>
                  </a:lnTo>
                  <a:lnTo>
                    <a:pt x="6" y="77"/>
                  </a:lnTo>
                  <a:lnTo>
                    <a:pt x="2" y="73"/>
                  </a:lnTo>
                  <a:lnTo>
                    <a:pt x="1" y="69"/>
                  </a:lnTo>
                  <a:lnTo>
                    <a:pt x="0" y="64"/>
                  </a:lnTo>
                  <a:lnTo>
                    <a:pt x="0" y="56"/>
                  </a:lnTo>
                  <a:lnTo>
                    <a:pt x="1" y="50"/>
                  </a:lnTo>
                  <a:lnTo>
                    <a:pt x="2" y="46"/>
                  </a:lnTo>
                  <a:lnTo>
                    <a:pt x="6" y="43"/>
                  </a:lnTo>
                  <a:lnTo>
                    <a:pt x="10" y="40"/>
                  </a:lnTo>
                  <a:lnTo>
                    <a:pt x="15" y="39"/>
                  </a:lnTo>
                  <a:lnTo>
                    <a:pt x="77" y="39"/>
                  </a:lnTo>
                  <a:lnTo>
                    <a:pt x="82" y="40"/>
                  </a:lnTo>
                  <a:lnTo>
                    <a:pt x="87" y="43"/>
                  </a:lnTo>
                  <a:lnTo>
                    <a:pt x="89" y="46"/>
                  </a:lnTo>
                  <a:lnTo>
                    <a:pt x="91" y="50"/>
                  </a:lnTo>
                  <a:lnTo>
                    <a:pt x="93" y="56"/>
                  </a:lnTo>
                  <a:close/>
                  <a:moveTo>
                    <a:pt x="215" y="17"/>
                  </a:moveTo>
                  <a:lnTo>
                    <a:pt x="215" y="25"/>
                  </a:lnTo>
                  <a:lnTo>
                    <a:pt x="215" y="31"/>
                  </a:lnTo>
                  <a:lnTo>
                    <a:pt x="213" y="34"/>
                  </a:lnTo>
                  <a:lnTo>
                    <a:pt x="209" y="38"/>
                  </a:lnTo>
                  <a:lnTo>
                    <a:pt x="204" y="40"/>
                  </a:lnTo>
                  <a:lnTo>
                    <a:pt x="200" y="41"/>
                  </a:lnTo>
                  <a:lnTo>
                    <a:pt x="138" y="41"/>
                  </a:lnTo>
                  <a:lnTo>
                    <a:pt x="133" y="40"/>
                  </a:lnTo>
                  <a:lnTo>
                    <a:pt x="129" y="38"/>
                  </a:lnTo>
                  <a:lnTo>
                    <a:pt x="126" y="34"/>
                  </a:lnTo>
                  <a:lnTo>
                    <a:pt x="123" y="31"/>
                  </a:lnTo>
                  <a:lnTo>
                    <a:pt x="122" y="25"/>
                  </a:lnTo>
                  <a:lnTo>
                    <a:pt x="122" y="17"/>
                  </a:lnTo>
                  <a:lnTo>
                    <a:pt x="123" y="12"/>
                  </a:lnTo>
                  <a:lnTo>
                    <a:pt x="126" y="7"/>
                  </a:lnTo>
                  <a:lnTo>
                    <a:pt x="129" y="4"/>
                  </a:lnTo>
                  <a:lnTo>
                    <a:pt x="133" y="1"/>
                  </a:lnTo>
                  <a:lnTo>
                    <a:pt x="138" y="0"/>
                  </a:lnTo>
                  <a:lnTo>
                    <a:pt x="200" y="0"/>
                  </a:lnTo>
                  <a:lnTo>
                    <a:pt x="204" y="1"/>
                  </a:lnTo>
                  <a:lnTo>
                    <a:pt x="209" y="4"/>
                  </a:lnTo>
                  <a:lnTo>
                    <a:pt x="213" y="7"/>
                  </a:lnTo>
                  <a:lnTo>
                    <a:pt x="215" y="12"/>
                  </a:lnTo>
                  <a:lnTo>
                    <a:pt x="215" y="17"/>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a:extLst>
              <a:ext uri="{FF2B5EF4-FFF2-40B4-BE49-F238E27FC236}">
                <a16:creationId xmlns:a16="http://schemas.microsoft.com/office/drawing/2014/main" id="{7C0DC0C6-DF48-45CA-8380-0B70F01ABCA2}"/>
              </a:ext>
            </a:extLst>
          </p:cNvPr>
          <p:cNvGrpSpPr>
            <a:grpSpLocks noChangeAspect="1"/>
          </p:cNvGrpSpPr>
          <p:nvPr/>
        </p:nvGrpSpPr>
        <p:grpSpPr>
          <a:xfrm>
            <a:off x="5190938" y="9834211"/>
            <a:ext cx="1152346" cy="1322267"/>
            <a:chOff x="4308475" y="1857375"/>
            <a:chExt cx="555625" cy="730251"/>
          </a:xfrm>
        </p:grpSpPr>
        <p:sp>
          <p:nvSpPr>
            <p:cNvPr id="40" name="Freeform 169">
              <a:extLst>
                <a:ext uri="{FF2B5EF4-FFF2-40B4-BE49-F238E27FC236}">
                  <a16:creationId xmlns:a16="http://schemas.microsoft.com/office/drawing/2014/main" id="{ED4AC575-09A4-4C9D-A198-BEF5023CFA5E}"/>
                </a:ext>
              </a:extLst>
            </p:cNvPr>
            <p:cNvSpPr>
              <a:spLocks noChangeAspect="1" noEditPoints="1"/>
            </p:cNvSpPr>
            <p:nvPr/>
          </p:nvSpPr>
          <p:spPr bwMode="auto">
            <a:xfrm>
              <a:off x="4308475" y="1857375"/>
              <a:ext cx="225425" cy="336550"/>
            </a:xfrm>
            <a:custGeom>
              <a:avLst/>
              <a:gdLst>
                <a:gd name="T0" fmla="*/ 461 w 1842"/>
                <a:gd name="T1" fmla="*/ 0 h 2761"/>
                <a:gd name="T2" fmla="*/ 461 w 1842"/>
                <a:gd name="T3" fmla="*/ 459 h 2761"/>
                <a:gd name="T4" fmla="*/ 1381 w 1842"/>
                <a:gd name="T5" fmla="*/ 459 h 2761"/>
                <a:gd name="T6" fmla="*/ 1381 w 1842"/>
                <a:gd name="T7" fmla="*/ 0 h 2761"/>
                <a:gd name="T8" fmla="*/ 461 w 1842"/>
                <a:gd name="T9" fmla="*/ 0 h 2761"/>
                <a:gd name="T10" fmla="*/ 0 w 1842"/>
                <a:gd name="T11" fmla="*/ 2301 h 2761"/>
                <a:gd name="T12" fmla="*/ 461 w 1842"/>
                <a:gd name="T13" fmla="*/ 2301 h 2761"/>
                <a:gd name="T14" fmla="*/ 461 w 1842"/>
                <a:gd name="T15" fmla="*/ 459 h 2761"/>
                <a:gd name="T16" fmla="*/ 0 w 1842"/>
                <a:gd name="T17" fmla="*/ 459 h 2761"/>
                <a:gd name="T18" fmla="*/ 0 w 1842"/>
                <a:gd name="T19" fmla="*/ 2301 h 2761"/>
                <a:gd name="T20" fmla="*/ 1381 w 1842"/>
                <a:gd name="T21" fmla="*/ 459 h 2761"/>
                <a:gd name="T22" fmla="*/ 1381 w 1842"/>
                <a:gd name="T23" fmla="*/ 2301 h 2761"/>
                <a:gd name="T24" fmla="*/ 1842 w 1842"/>
                <a:gd name="T25" fmla="*/ 2301 h 2761"/>
                <a:gd name="T26" fmla="*/ 1842 w 1842"/>
                <a:gd name="T27" fmla="*/ 459 h 2761"/>
                <a:gd name="T28" fmla="*/ 1381 w 1842"/>
                <a:gd name="T29" fmla="*/ 459 h 2761"/>
                <a:gd name="T30" fmla="*/ 1381 w 1842"/>
                <a:gd name="T31" fmla="*/ 2761 h 2761"/>
                <a:gd name="T32" fmla="*/ 1381 w 1842"/>
                <a:gd name="T33" fmla="*/ 2301 h 2761"/>
                <a:gd name="T34" fmla="*/ 461 w 1842"/>
                <a:gd name="T35" fmla="*/ 2301 h 2761"/>
                <a:gd name="T36" fmla="*/ 461 w 1842"/>
                <a:gd name="T37" fmla="*/ 2761 h 2761"/>
                <a:gd name="T38" fmla="*/ 1381 w 1842"/>
                <a:gd name="T39" fmla="*/ 2761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2" h="2761">
                  <a:moveTo>
                    <a:pt x="461" y="0"/>
                  </a:moveTo>
                  <a:lnTo>
                    <a:pt x="461" y="459"/>
                  </a:lnTo>
                  <a:lnTo>
                    <a:pt x="1381" y="459"/>
                  </a:lnTo>
                  <a:lnTo>
                    <a:pt x="1381" y="0"/>
                  </a:lnTo>
                  <a:lnTo>
                    <a:pt x="461" y="0"/>
                  </a:lnTo>
                  <a:close/>
                  <a:moveTo>
                    <a:pt x="0" y="2301"/>
                  </a:moveTo>
                  <a:lnTo>
                    <a:pt x="461" y="2301"/>
                  </a:lnTo>
                  <a:lnTo>
                    <a:pt x="461" y="459"/>
                  </a:lnTo>
                  <a:lnTo>
                    <a:pt x="0" y="459"/>
                  </a:lnTo>
                  <a:lnTo>
                    <a:pt x="0" y="2301"/>
                  </a:lnTo>
                  <a:close/>
                  <a:moveTo>
                    <a:pt x="1381" y="459"/>
                  </a:moveTo>
                  <a:lnTo>
                    <a:pt x="1381" y="2301"/>
                  </a:lnTo>
                  <a:lnTo>
                    <a:pt x="1842" y="2301"/>
                  </a:lnTo>
                  <a:lnTo>
                    <a:pt x="1842" y="459"/>
                  </a:lnTo>
                  <a:lnTo>
                    <a:pt x="1381" y="459"/>
                  </a:lnTo>
                  <a:close/>
                  <a:moveTo>
                    <a:pt x="1381" y="2761"/>
                  </a:moveTo>
                  <a:lnTo>
                    <a:pt x="1381" y="2301"/>
                  </a:lnTo>
                  <a:lnTo>
                    <a:pt x="461" y="2301"/>
                  </a:lnTo>
                  <a:lnTo>
                    <a:pt x="461" y="2761"/>
                  </a:lnTo>
                  <a:lnTo>
                    <a:pt x="1381" y="276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70">
              <a:extLst>
                <a:ext uri="{FF2B5EF4-FFF2-40B4-BE49-F238E27FC236}">
                  <a16:creationId xmlns:a16="http://schemas.microsoft.com/office/drawing/2014/main" id="{AD688866-D268-4C96-80E6-936F1540C583}"/>
                </a:ext>
              </a:extLst>
            </p:cNvPr>
            <p:cNvSpPr>
              <a:spLocks noChangeAspect="1" noEditPoints="1"/>
            </p:cNvSpPr>
            <p:nvPr/>
          </p:nvSpPr>
          <p:spPr bwMode="auto">
            <a:xfrm>
              <a:off x="4638675" y="2249488"/>
              <a:ext cx="225425" cy="338138"/>
            </a:xfrm>
            <a:custGeom>
              <a:avLst/>
              <a:gdLst>
                <a:gd name="T0" fmla="*/ 461 w 1842"/>
                <a:gd name="T1" fmla="*/ 0 h 2762"/>
                <a:gd name="T2" fmla="*/ 461 w 1842"/>
                <a:gd name="T3" fmla="*/ 461 h 2762"/>
                <a:gd name="T4" fmla="*/ 1381 w 1842"/>
                <a:gd name="T5" fmla="*/ 461 h 2762"/>
                <a:gd name="T6" fmla="*/ 1381 w 1842"/>
                <a:gd name="T7" fmla="*/ 0 h 2762"/>
                <a:gd name="T8" fmla="*/ 461 w 1842"/>
                <a:gd name="T9" fmla="*/ 0 h 2762"/>
                <a:gd name="T10" fmla="*/ 0 w 1842"/>
                <a:gd name="T11" fmla="*/ 2301 h 2762"/>
                <a:gd name="T12" fmla="*/ 461 w 1842"/>
                <a:gd name="T13" fmla="*/ 2301 h 2762"/>
                <a:gd name="T14" fmla="*/ 461 w 1842"/>
                <a:gd name="T15" fmla="*/ 461 h 2762"/>
                <a:gd name="T16" fmla="*/ 0 w 1842"/>
                <a:gd name="T17" fmla="*/ 461 h 2762"/>
                <a:gd name="T18" fmla="*/ 0 w 1842"/>
                <a:gd name="T19" fmla="*/ 2301 h 2762"/>
                <a:gd name="T20" fmla="*/ 1381 w 1842"/>
                <a:gd name="T21" fmla="*/ 461 h 2762"/>
                <a:gd name="T22" fmla="*/ 1381 w 1842"/>
                <a:gd name="T23" fmla="*/ 2301 h 2762"/>
                <a:gd name="T24" fmla="*/ 1842 w 1842"/>
                <a:gd name="T25" fmla="*/ 2301 h 2762"/>
                <a:gd name="T26" fmla="*/ 1842 w 1842"/>
                <a:gd name="T27" fmla="*/ 461 h 2762"/>
                <a:gd name="T28" fmla="*/ 1381 w 1842"/>
                <a:gd name="T29" fmla="*/ 461 h 2762"/>
                <a:gd name="T30" fmla="*/ 1381 w 1842"/>
                <a:gd name="T31" fmla="*/ 2762 h 2762"/>
                <a:gd name="T32" fmla="*/ 1381 w 1842"/>
                <a:gd name="T33" fmla="*/ 2301 h 2762"/>
                <a:gd name="T34" fmla="*/ 461 w 1842"/>
                <a:gd name="T35" fmla="*/ 2301 h 2762"/>
                <a:gd name="T36" fmla="*/ 461 w 1842"/>
                <a:gd name="T37" fmla="*/ 2762 h 2762"/>
                <a:gd name="T38" fmla="*/ 1381 w 1842"/>
                <a:gd name="T39" fmla="*/ 2762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2" h="2762">
                  <a:moveTo>
                    <a:pt x="461" y="0"/>
                  </a:moveTo>
                  <a:lnTo>
                    <a:pt x="461" y="461"/>
                  </a:lnTo>
                  <a:lnTo>
                    <a:pt x="1381" y="461"/>
                  </a:lnTo>
                  <a:lnTo>
                    <a:pt x="1381" y="0"/>
                  </a:lnTo>
                  <a:lnTo>
                    <a:pt x="461" y="0"/>
                  </a:lnTo>
                  <a:close/>
                  <a:moveTo>
                    <a:pt x="0" y="2301"/>
                  </a:moveTo>
                  <a:lnTo>
                    <a:pt x="461" y="2301"/>
                  </a:lnTo>
                  <a:lnTo>
                    <a:pt x="461" y="461"/>
                  </a:lnTo>
                  <a:lnTo>
                    <a:pt x="0" y="461"/>
                  </a:lnTo>
                  <a:lnTo>
                    <a:pt x="0" y="2301"/>
                  </a:lnTo>
                  <a:close/>
                  <a:moveTo>
                    <a:pt x="1381" y="461"/>
                  </a:moveTo>
                  <a:lnTo>
                    <a:pt x="1381" y="2301"/>
                  </a:lnTo>
                  <a:lnTo>
                    <a:pt x="1842" y="2301"/>
                  </a:lnTo>
                  <a:lnTo>
                    <a:pt x="1842" y="461"/>
                  </a:lnTo>
                  <a:lnTo>
                    <a:pt x="1381" y="461"/>
                  </a:lnTo>
                  <a:close/>
                  <a:moveTo>
                    <a:pt x="1381" y="2762"/>
                  </a:moveTo>
                  <a:lnTo>
                    <a:pt x="1381" y="2301"/>
                  </a:lnTo>
                  <a:lnTo>
                    <a:pt x="461" y="2301"/>
                  </a:lnTo>
                  <a:lnTo>
                    <a:pt x="461" y="2762"/>
                  </a:lnTo>
                  <a:lnTo>
                    <a:pt x="1381" y="276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171">
              <a:extLst>
                <a:ext uri="{FF2B5EF4-FFF2-40B4-BE49-F238E27FC236}">
                  <a16:creationId xmlns:a16="http://schemas.microsoft.com/office/drawing/2014/main" id="{882DDDC1-BACF-4E36-8CF4-5D4AFD8F25A4}"/>
                </a:ext>
              </a:extLst>
            </p:cNvPr>
            <p:cNvSpPr>
              <a:spLocks noChangeAspect="1"/>
            </p:cNvSpPr>
            <p:nvPr/>
          </p:nvSpPr>
          <p:spPr bwMode="auto">
            <a:xfrm>
              <a:off x="4337050" y="2249488"/>
              <a:ext cx="168275" cy="338138"/>
            </a:xfrm>
            <a:custGeom>
              <a:avLst/>
              <a:gdLst>
                <a:gd name="T0" fmla="*/ 920 w 1381"/>
                <a:gd name="T1" fmla="*/ 1842 h 2762"/>
                <a:gd name="T2" fmla="*/ 920 w 1381"/>
                <a:gd name="T3" fmla="*/ 1842 h 2762"/>
                <a:gd name="T4" fmla="*/ 920 w 1381"/>
                <a:gd name="T5" fmla="*/ 1381 h 2762"/>
                <a:gd name="T6" fmla="*/ 920 w 1381"/>
                <a:gd name="T7" fmla="*/ 920 h 2762"/>
                <a:gd name="T8" fmla="*/ 920 w 1381"/>
                <a:gd name="T9" fmla="*/ 461 h 2762"/>
                <a:gd name="T10" fmla="*/ 920 w 1381"/>
                <a:gd name="T11" fmla="*/ 0 h 2762"/>
                <a:gd name="T12" fmla="*/ 459 w 1381"/>
                <a:gd name="T13" fmla="*/ 0 h 2762"/>
                <a:gd name="T14" fmla="*/ 0 w 1381"/>
                <a:gd name="T15" fmla="*/ 0 h 2762"/>
                <a:gd name="T16" fmla="*/ 0 w 1381"/>
                <a:gd name="T17" fmla="*/ 461 h 2762"/>
                <a:gd name="T18" fmla="*/ 459 w 1381"/>
                <a:gd name="T19" fmla="*/ 461 h 2762"/>
                <a:gd name="T20" fmla="*/ 459 w 1381"/>
                <a:gd name="T21" fmla="*/ 920 h 2762"/>
                <a:gd name="T22" fmla="*/ 459 w 1381"/>
                <a:gd name="T23" fmla="*/ 1381 h 2762"/>
                <a:gd name="T24" fmla="*/ 459 w 1381"/>
                <a:gd name="T25" fmla="*/ 1842 h 2762"/>
                <a:gd name="T26" fmla="*/ 459 w 1381"/>
                <a:gd name="T27" fmla="*/ 1842 h 2762"/>
                <a:gd name="T28" fmla="*/ 459 w 1381"/>
                <a:gd name="T29" fmla="*/ 2301 h 2762"/>
                <a:gd name="T30" fmla="*/ 0 w 1381"/>
                <a:gd name="T31" fmla="*/ 2301 h 2762"/>
                <a:gd name="T32" fmla="*/ 0 w 1381"/>
                <a:gd name="T33" fmla="*/ 2762 h 2762"/>
                <a:gd name="T34" fmla="*/ 459 w 1381"/>
                <a:gd name="T35" fmla="*/ 2762 h 2762"/>
                <a:gd name="T36" fmla="*/ 920 w 1381"/>
                <a:gd name="T37" fmla="*/ 2762 h 2762"/>
                <a:gd name="T38" fmla="*/ 1381 w 1381"/>
                <a:gd name="T39" fmla="*/ 2762 h 2762"/>
                <a:gd name="T40" fmla="*/ 1381 w 1381"/>
                <a:gd name="T41" fmla="*/ 2301 h 2762"/>
                <a:gd name="T42" fmla="*/ 920 w 1381"/>
                <a:gd name="T43" fmla="*/ 2301 h 2762"/>
                <a:gd name="T44" fmla="*/ 920 w 1381"/>
                <a:gd name="T45" fmla="*/ 1842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81" h="2762">
                  <a:moveTo>
                    <a:pt x="920" y="1842"/>
                  </a:moveTo>
                  <a:lnTo>
                    <a:pt x="920" y="1842"/>
                  </a:lnTo>
                  <a:lnTo>
                    <a:pt x="920" y="1381"/>
                  </a:lnTo>
                  <a:lnTo>
                    <a:pt x="920" y="920"/>
                  </a:lnTo>
                  <a:lnTo>
                    <a:pt x="920" y="461"/>
                  </a:lnTo>
                  <a:lnTo>
                    <a:pt x="920" y="0"/>
                  </a:lnTo>
                  <a:lnTo>
                    <a:pt x="459" y="0"/>
                  </a:lnTo>
                  <a:lnTo>
                    <a:pt x="0" y="0"/>
                  </a:lnTo>
                  <a:lnTo>
                    <a:pt x="0" y="461"/>
                  </a:lnTo>
                  <a:lnTo>
                    <a:pt x="459" y="461"/>
                  </a:lnTo>
                  <a:lnTo>
                    <a:pt x="459" y="920"/>
                  </a:lnTo>
                  <a:lnTo>
                    <a:pt x="459" y="1381"/>
                  </a:lnTo>
                  <a:lnTo>
                    <a:pt x="459" y="1842"/>
                  </a:lnTo>
                  <a:lnTo>
                    <a:pt x="459" y="1842"/>
                  </a:lnTo>
                  <a:lnTo>
                    <a:pt x="459" y="2301"/>
                  </a:lnTo>
                  <a:lnTo>
                    <a:pt x="0" y="2301"/>
                  </a:lnTo>
                  <a:lnTo>
                    <a:pt x="0" y="2762"/>
                  </a:lnTo>
                  <a:lnTo>
                    <a:pt x="459" y="2762"/>
                  </a:lnTo>
                  <a:lnTo>
                    <a:pt x="920" y="2762"/>
                  </a:lnTo>
                  <a:lnTo>
                    <a:pt x="1381" y="2762"/>
                  </a:lnTo>
                  <a:lnTo>
                    <a:pt x="1381" y="2301"/>
                  </a:lnTo>
                  <a:lnTo>
                    <a:pt x="920" y="2301"/>
                  </a:lnTo>
                  <a:lnTo>
                    <a:pt x="920" y="184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72">
              <a:extLst>
                <a:ext uri="{FF2B5EF4-FFF2-40B4-BE49-F238E27FC236}">
                  <a16:creationId xmlns:a16="http://schemas.microsoft.com/office/drawing/2014/main" id="{FC9FA814-DCEE-4DD6-A898-7F53F5E9F605}"/>
                </a:ext>
              </a:extLst>
            </p:cNvPr>
            <p:cNvSpPr>
              <a:spLocks noChangeAspect="1"/>
            </p:cNvSpPr>
            <p:nvPr/>
          </p:nvSpPr>
          <p:spPr bwMode="auto">
            <a:xfrm>
              <a:off x="4667250" y="1857375"/>
              <a:ext cx="168275" cy="336550"/>
            </a:xfrm>
            <a:custGeom>
              <a:avLst/>
              <a:gdLst>
                <a:gd name="T0" fmla="*/ 920 w 1381"/>
                <a:gd name="T1" fmla="*/ 2761 h 2761"/>
                <a:gd name="T2" fmla="*/ 1381 w 1381"/>
                <a:gd name="T3" fmla="*/ 2761 h 2761"/>
                <a:gd name="T4" fmla="*/ 1381 w 1381"/>
                <a:gd name="T5" fmla="*/ 2301 h 2761"/>
                <a:gd name="T6" fmla="*/ 920 w 1381"/>
                <a:gd name="T7" fmla="*/ 2301 h 2761"/>
                <a:gd name="T8" fmla="*/ 920 w 1381"/>
                <a:gd name="T9" fmla="*/ 1841 h 2761"/>
                <a:gd name="T10" fmla="*/ 920 w 1381"/>
                <a:gd name="T11" fmla="*/ 1841 h 2761"/>
                <a:gd name="T12" fmla="*/ 920 w 1381"/>
                <a:gd name="T13" fmla="*/ 1381 h 2761"/>
                <a:gd name="T14" fmla="*/ 920 w 1381"/>
                <a:gd name="T15" fmla="*/ 920 h 2761"/>
                <a:gd name="T16" fmla="*/ 920 w 1381"/>
                <a:gd name="T17" fmla="*/ 459 h 2761"/>
                <a:gd name="T18" fmla="*/ 920 w 1381"/>
                <a:gd name="T19" fmla="*/ 0 h 2761"/>
                <a:gd name="T20" fmla="*/ 460 w 1381"/>
                <a:gd name="T21" fmla="*/ 0 h 2761"/>
                <a:gd name="T22" fmla="*/ 0 w 1381"/>
                <a:gd name="T23" fmla="*/ 0 h 2761"/>
                <a:gd name="T24" fmla="*/ 0 w 1381"/>
                <a:gd name="T25" fmla="*/ 459 h 2761"/>
                <a:gd name="T26" fmla="*/ 460 w 1381"/>
                <a:gd name="T27" fmla="*/ 459 h 2761"/>
                <a:gd name="T28" fmla="*/ 460 w 1381"/>
                <a:gd name="T29" fmla="*/ 920 h 2761"/>
                <a:gd name="T30" fmla="*/ 460 w 1381"/>
                <a:gd name="T31" fmla="*/ 1381 h 2761"/>
                <a:gd name="T32" fmla="*/ 460 w 1381"/>
                <a:gd name="T33" fmla="*/ 1841 h 2761"/>
                <a:gd name="T34" fmla="*/ 460 w 1381"/>
                <a:gd name="T35" fmla="*/ 1841 h 2761"/>
                <a:gd name="T36" fmla="*/ 460 w 1381"/>
                <a:gd name="T37" fmla="*/ 2301 h 2761"/>
                <a:gd name="T38" fmla="*/ 0 w 1381"/>
                <a:gd name="T39" fmla="*/ 2301 h 2761"/>
                <a:gd name="T40" fmla="*/ 0 w 1381"/>
                <a:gd name="T41" fmla="*/ 2761 h 2761"/>
                <a:gd name="T42" fmla="*/ 460 w 1381"/>
                <a:gd name="T43" fmla="*/ 2761 h 2761"/>
                <a:gd name="T44" fmla="*/ 920 w 1381"/>
                <a:gd name="T45" fmla="*/ 2761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81" h="2761">
                  <a:moveTo>
                    <a:pt x="920" y="2761"/>
                  </a:moveTo>
                  <a:lnTo>
                    <a:pt x="1381" y="2761"/>
                  </a:lnTo>
                  <a:lnTo>
                    <a:pt x="1381" y="2301"/>
                  </a:lnTo>
                  <a:lnTo>
                    <a:pt x="920" y="2301"/>
                  </a:lnTo>
                  <a:lnTo>
                    <a:pt x="920" y="1841"/>
                  </a:lnTo>
                  <a:lnTo>
                    <a:pt x="920" y="1841"/>
                  </a:lnTo>
                  <a:lnTo>
                    <a:pt x="920" y="1381"/>
                  </a:lnTo>
                  <a:lnTo>
                    <a:pt x="920" y="920"/>
                  </a:lnTo>
                  <a:lnTo>
                    <a:pt x="920" y="459"/>
                  </a:lnTo>
                  <a:lnTo>
                    <a:pt x="920" y="0"/>
                  </a:lnTo>
                  <a:lnTo>
                    <a:pt x="460" y="0"/>
                  </a:lnTo>
                  <a:lnTo>
                    <a:pt x="0" y="0"/>
                  </a:lnTo>
                  <a:lnTo>
                    <a:pt x="0" y="459"/>
                  </a:lnTo>
                  <a:lnTo>
                    <a:pt x="460" y="459"/>
                  </a:lnTo>
                  <a:lnTo>
                    <a:pt x="460" y="920"/>
                  </a:lnTo>
                  <a:lnTo>
                    <a:pt x="460" y="1381"/>
                  </a:lnTo>
                  <a:lnTo>
                    <a:pt x="460" y="1841"/>
                  </a:lnTo>
                  <a:lnTo>
                    <a:pt x="460" y="1841"/>
                  </a:lnTo>
                  <a:lnTo>
                    <a:pt x="460" y="2301"/>
                  </a:lnTo>
                  <a:lnTo>
                    <a:pt x="0" y="2301"/>
                  </a:lnTo>
                  <a:lnTo>
                    <a:pt x="0" y="2761"/>
                  </a:lnTo>
                  <a:lnTo>
                    <a:pt x="460" y="2761"/>
                  </a:lnTo>
                  <a:lnTo>
                    <a:pt x="920" y="2761"/>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 name="Rectangle 43">
            <a:extLst>
              <a:ext uri="{FF2B5EF4-FFF2-40B4-BE49-F238E27FC236}">
                <a16:creationId xmlns:a16="http://schemas.microsoft.com/office/drawing/2014/main" id="{E398F582-D220-416C-905E-FEDAB38390F0}"/>
              </a:ext>
            </a:extLst>
          </p:cNvPr>
          <p:cNvSpPr/>
          <p:nvPr/>
        </p:nvSpPr>
        <p:spPr>
          <a:xfrm>
            <a:off x="3257455" y="11887397"/>
            <a:ext cx="328815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000">
                <a:solidFill>
                  <a:schemeClr val="tx2"/>
                </a:solidFill>
                <a:latin typeface="Courier New"/>
                <a:cs typeface="Courier New"/>
              </a:rPr>
              <a:t>stored data</a:t>
            </a:r>
            <a:endParaRPr lang="en-US" sz="3000">
              <a:solidFill>
                <a:schemeClr val="tx2"/>
              </a:solidFill>
              <a:latin typeface="Courier New" panose="02070309020205020404" pitchFamily="49" charset="0"/>
              <a:cs typeface="Courier New" panose="02070309020205020404" pitchFamily="49" charset="0"/>
            </a:endParaRPr>
          </a:p>
          <a:p>
            <a:pPr algn="r"/>
            <a:r>
              <a:rPr lang="en-US" sz="3000">
                <a:solidFill>
                  <a:schemeClr val="tx2"/>
                </a:solidFill>
                <a:latin typeface="Courier New"/>
                <a:cs typeface="Courier New"/>
              </a:rPr>
              <a:t>/</a:t>
            </a:r>
            <a:endParaRPr lang="en-US" sz="3000">
              <a:solidFill>
                <a:schemeClr val="tx2"/>
              </a:solidFill>
              <a:latin typeface="Courier New" panose="02070309020205020404" pitchFamily="49" charset="0"/>
              <a:cs typeface="Courier New" panose="02070309020205020404" pitchFamily="49" charset="0"/>
            </a:endParaRPr>
          </a:p>
          <a:p>
            <a:pPr algn="r"/>
            <a:r>
              <a:rPr lang="en-US" sz="3000">
                <a:solidFill>
                  <a:schemeClr val="tx2"/>
                </a:solidFill>
                <a:latin typeface="Courier New"/>
                <a:cs typeface="Courier New"/>
              </a:rPr>
              <a:t>experience</a:t>
            </a:r>
          </a:p>
        </p:txBody>
      </p:sp>
      <p:sp>
        <p:nvSpPr>
          <p:cNvPr id="46" name="Oval 45">
            <a:extLst>
              <a:ext uri="{FF2B5EF4-FFF2-40B4-BE49-F238E27FC236}">
                <a16:creationId xmlns:a16="http://schemas.microsoft.com/office/drawing/2014/main" id="{16761EFA-5C73-41CD-A91A-B60ABCF287C5}"/>
              </a:ext>
            </a:extLst>
          </p:cNvPr>
          <p:cNvSpPr/>
          <p:nvPr/>
        </p:nvSpPr>
        <p:spPr>
          <a:xfrm>
            <a:off x="335169" y="21759806"/>
            <a:ext cx="5486400" cy="54864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a:solidFill>
                  <a:schemeClr val="bg1"/>
                </a:solidFill>
                <a:latin typeface="Courier New" panose="02070309020205020404" pitchFamily="49" charset="0"/>
                <a:cs typeface="Courier New" panose="02070309020205020404" pitchFamily="49" charset="0"/>
              </a:rPr>
              <a:t>output</a:t>
            </a:r>
          </a:p>
        </p:txBody>
      </p:sp>
      <p:sp>
        <p:nvSpPr>
          <p:cNvPr id="47" name="Oval 46">
            <a:extLst>
              <a:ext uri="{FF2B5EF4-FFF2-40B4-BE49-F238E27FC236}">
                <a16:creationId xmlns:a16="http://schemas.microsoft.com/office/drawing/2014/main" id="{E11909D8-6FC8-4F25-AB67-7FAA44FCC14A}"/>
              </a:ext>
            </a:extLst>
          </p:cNvPr>
          <p:cNvSpPr/>
          <p:nvPr/>
        </p:nvSpPr>
        <p:spPr>
          <a:xfrm>
            <a:off x="1707163" y="6212835"/>
            <a:ext cx="2743200" cy="2743200"/>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a:solidFill>
                  <a:schemeClr val="bg1"/>
                </a:solidFill>
                <a:latin typeface="Courier New" panose="02070309020205020404" pitchFamily="49" charset="0"/>
                <a:cs typeface="Courier New" panose="02070309020205020404" pitchFamily="49" charset="0"/>
              </a:rPr>
              <a:t>input</a:t>
            </a:r>
          </a:p>
        </p:txBody>
      </p:sp>
      <p:cxnSp>
        <p:nvCxnSpPr>
          <p:cNvPr id="1030" name="Straight Connector 1029">
            <a:extLst>
              <a:ext uri="{FF2B5EF4-FFF2-40B4-BE49-F238E27FC236}">
                <a16:creationId xmlns:a16="http://schemas.microsoft.com/office/drawing/2014/main" id="{4904256F-9560-4380-BAA5-A4739A188A59}"/>
              </a:ext>
            </a:extLst>
          </p:cNvPr>
          <p:cNvCxnSpPr>
            <a:cxnSpLocks/>
          </p:cNvCxnSpPr>
          <p:nvPr/>
        </p:nvCxnSpPr>
        <p:spPr>
          <a:xfrm flipV="1">
            <a:off x="5604293" y="24480171"/>
            <a:ext cx="981779" cy="5329"/>
          </a:xfrm>
          <a:prstGeom prst="line">
            <a:avLst/>
          </a:prstGeom>
          <a:ln w="762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039" name="Graphic 1038" descr="Head with gears">
            <a:extLst>
              <a:ext uri="{FF2B5EF4-FFF2-40B4-BE49-F238E27FC236}">
                <a16:creationId xmlns:a16="http://schemas.microsoft.com/office/drawing/2014/main" id="{E3BA8DD5-3DB5-4DE3-AE50-C502480560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100893" y="20495773"/>
            <a:ext cx="1083366" cy="1083366"/>
          </a:xfrm>
          <a:prstGeom prst="rect">
            <a:avLst/>
          </a:prstGeom>
        </p:spPr>
      </p:pic>
      <p:grpSp>
        <p:nvGrpSpPr>
          <p:cNvPr id="1042" name="Group 1041">
            <a:extLst>
              <a:ext uri="{FF2B5EF4-FFF2-40B4-BE49-F238E27FC236}">
                <a16:creationId xmlns:a16="http://schemas.microsoft.com/office/drawing/2014/main" id="{43A7B388-4F96-4D36-93FA-0AA9B9AF25F8}"/>
              </a:ext>
            </a:extLst>
          </p:cNvPr>
          <p:cNvGrpSpPr/>
          <p:nvPr/>
        </p:nvGrpSpPr>
        <p:grpSpPr>
          <a:xfrm>
            <a:off x="12485984" y="20369611"/>
            <a:ext cx="1329644" cy="1329644"/>
            <a:chOff x="17031953" y="20885777"/>
            <a:chExt cx="2443914" cy="2443914"/>
          </a:xfrm>
        </p:grpSpPr>
        <p:pic>
          <p:nvPicPr>
            <p:cNvPr id="1037" name="Graphic 1036" descr="Laptop">
              <a:extLst>
                <a:ext uri="{FF2B5EF4-FFF2-40B4-BE49-F238E27FC236}">
                  <a16:creationId xmlns:a16="http://schemas.microsoft.com/office/drawing/2014/main" id="{B1C4D689-8BFF-4E75-B198-65BCEDC6DB7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031953" y="20885777"/>
              <a:ext cx="2443914" cy="2443914"/>
            </a:xfrm>
            <a:prstGeom prst="rect">
              <a:avLst/>
            </a:prstGeom>
          </p:spPr>
        </p:pic>
        <p:pic>
          <p:nvPicPr>
            <p:cNvPr id="1041" name="Graphic 1040" descr="Gears">
              <a:extLst>
                <a:ext uri="{FF2B5EF4-FFF2-40B4-BE49-F238E27FC236}">
                  <a16:creationId xmlns:a16="http://schemas.microsoft.com/office/drawing/2014/main" id="{FECF7F55-4E11-4811-A6AA-394E2960465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809993" y="21533391"/>
              <a:ext cx="914400" cy="914400"/>
            </a:xfrm>
            <a:prstGeom prst="rect">
              <a:avLst/>
            </a:prstGeom>
          </p:spPr>
        </p:pic>
      </p:grpSp>
      <p:sp>
        <p:nvSpPr>
          <p:cNvPr id="64" name="Rectangle 63">
            <a:extLst>
              <a:ext uri="{FF2B5EF4-FFF2-40B4-BE49-F238E27FC236}">
                <a16:creationId xmlns:a16="http://schemas.microsoft.com/office/drawing/2014/main" id="{6786E8F1-27C8-4AC0-8CB8-8F833D1493BC}"/>
              </a:ext>
            </a:extLst>
          </p:cNvPr>
          <p:cNvSpPr/>
          <p:nvPr/>
        </p:nvSpPr>
        <p:spPr>
          <a:xfrm>
            <a:off x="8998919" y="21405084"/>
            <a:ext cx="328815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a:solidFill>
                  <a:schemeClr val="tx1"/>
                </a:solidFill>
                <a:latin typeface="Courier New" panose="02070309020205020404" pitchFamily="49" charset="0"/>
                <a:cs typeface="Courier New" panose="02070309020205020404" pitchFamily="49" charset="0"/>
              </a:rPr>
              <a:t>human</a:t>
            </a:r>
          </a:p>
        </p:txBody>
      </p:sp>
      <p:sp>
        <p:nvSpPr>
          <p:cNvPr id="65" name="Rectangle 64">
            <a:extLst>
              <a:ext uri="{FF2B5EF4-FFF2-40B4-BE49-F238E27FC236}">
                <a16:creationId xmlns:a16="http://schemas.microsoft.com/office/drawing/2014/main" id="{8B9E0F49-3D84-494E-A04B-2B0A86FABBEE}"/>
              </a:ext>
            </a:extLst>
          </p:cNvPr>
          <p:cNvSpPr/>
          <p:nvPr/>
        </p:nvSpPr>
        <p:spPr>
          <a:xfrm>
            <a:off x="11616896" y="21414625"/>
            <a:ext cx="328815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a:solidFill>
                  <a:schemeClr val="tx1"/>
                </a:solidFill>
                <a:latin typeface="Courier New" panose="02070309020205020404" pitchFamily="49" charset="0"/>
                <a:cs typeface="Courier New" panose="02070309020205020404" pitchFamily="49" charset="0"/>
              </a:rPr>
              <a:t>computer</a:t>
            </a:r>
          </a:p>
        </p:txBody>
      </p:sp>
      <p:sp>
        <p:nvSpPr>
          <p:cNvPr id="67" name="Rectangle 66">
            <a:extLst>
              <a:ext uri="{FF2B5EF4-FFF2-40B4-BE49-F238E27FC236}">
                <a16:creationId xmlns:a16="http://schemas.microsoft.com/office/drawing/2014/main" id="{778417E4-D8D8-465A-9B4C-BDB25F16711F}"/>
              </a:ext>
            </a:extLst>
          </p:cNvPr>
          <p:cNvSpPr/>
          <p:nvPr/>
        </p:nvSpPr>
        <p:spPr>
          <a:xfrm>
            <a:off x="6562202" y="20308400"/>
            <a:ext cx="8446357" cy="8419378"/>
          </a:xfrm>
          <a:prstGeom prst="rect">
            <a:avLst/>
          </a:prstGeom>
          <a:noFill/>
          <a:ln w="7620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ourier New" panose="02070309020205020404" pitchFamily="49" charset="0"/>
              <a:cs typeface="Courier New" panose="02070309020205020404" pitchFamily="49" charset="0"/>
            </a:endParaRPr>
          </a:p>
        </p:txBody>
      </p:sp>
      <p:sp>
        <p:nvSpPr>
          <p:cNvPr id="68" name="Rectangle 67">
            <a:extLst>
              <a:ext uri="{FF2B5EF4-FFF2-40B4-BE49-F238E27FC236}">
                <a16:creationId xmlns:a16="http://schemas.microsoft.com/office/drawing/2014/main" id="{FA1DAD09-543D-48EF-B967-73A827ED9B0A}"/>
              </a:ext>
            </a:extLst>
          </p:cNvPr>
          <p:cNvSpPr/>
          <p:nvPr/>
        </p:nvSpPr>
        <p:spPr>
          <a:xfrm>
            <a:off x="6579789" y="22108872"/>
            <a:ext cx="247320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000">
                <a:solidFill>
                  <a:schemeClr val="tx1"/>
                </a:solidFill>
                <a:latin typeface="Courier New" panose="02070309020205020404" pitchFamily="49" charset="0"/>
                <a:cs typeface="Courier New" panose="02070309020205020404" pitchFamily="49" charset="0"/>
              </a:rPr>
              <a:t>expected</a:t>
            </a:r>
          </a:p>
        </p:txBody>
      </p:sp>
      <p:sp>
        <p:nvSpPr>
          <p:cNvPr id="69" name="Rectangle 68">
            <a:extLst>
              <a:ext uri="{FF2B5EF4-FFF2-40B4-BE49-F238E27FC236}">
                <a16:creationId xmlns:a16="http://schemas.microsoft.com/office/drawing/2014/main" id="{045B5208-B666-4F76-8407-1D5280335EF4}"/>
              </a:ext>
            </a:extLst>
          </p:cNvPr>
          <p:cNvSpPr/>
          <p:nvPr/>
        </p:nvSpPr>
        <p:spPr>
          <a:xfrm>
            <a:off x="6752318" y="23172102"/>
            <a:ext cx="2473203" cy="801586"/>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3000">
                <a:solidFill>
                  <a:schemeClr val="tx1"/>
                </a:solidFill>
                <a:latin typeface="Courier New" panose="02070309020205020404" pitchFamily="49" charset="0"/>
                <a:cs typeface="Courier New" panose="02070309020205020404" pitchFamily="49" charset="0"/>
              </a:rPr>
              <a:t>unexpected</a:t>
            </a:r>
          </a:p>
        </p:txBody>
      </p:sp>
      <p:sp>
        <p:nvSpPr>
          <p:cNvPr id="1044" name="Rectangle 1043">
            <a:extLst>
              <a:ext uri="{FF2B5EF4-FFF2-40B4-BE49-F238E27FC236}">
                <a16:creationId xmlns:a16="http://schemas.microsoft.com/office/drawing/2014/main" id="{DC2C8F1B-E7AB-4E18-89D8-9FD9C028E27E}"/>
              </a:ext>
            </a:extLst>
          </p:cNvPr>
          <p:cNvSpPr/>
          <p:nvPr/>
        </p:nvSpPr>
        <p:spPr>
          <a:xfrm>
            <a:off x="9325064" y="22127860"/>
            <a:ext cx="2507710" cy="8671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FF0000"/>
                </a:solidFill>
                <a:cs typeface="Calibri"/>
              </a:rPr>
              <a:t>If trained =  Good</a:t>
            </a:r>
          </a:p>
          <a:p>
            <a:pPr algn="ctr"/>
            <a:r>
              <a:rPr lang="en-US">
                <a:solidFill>
                  <a:srgbClr val="FF0000"/>
                </a:solidFill>
                <a:cs typeface="Calibri"/>
              </a:rPr>
              <a:t>If good = Trained</a:t>
            </a:r>
          </a:p>
        </p:txBody>
      </p:sp>
      <p:sp>
        <p:nvSpPr>
          <p:cNvPr id="71" name="Rectangle 70">
            <a:extLst>
              <a:ext uri="{FF2B5EF4-FFF2-40B4-BE49-F238E27FC236}">
                <a16:creationId xmlns:a16="http://schemas.microsoft.com/office/drawing/2014/main" id="{F7620692-6B46-4E75-8B84-E57991ED3EFB}"/>
              </a:ext>
            </a:extLst>
          </p:cNvPr>
          <p:cNvSpPr/>
          <p:nvPr/>
        </p:nvSpPr>
        <p:spPr>
          <a:xfrm>
            <a:off x="12014381" y="22127860"/>
            <a:ext cx="2507710" cy="86712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FF0000"/>
                </a:solidFill>
                <a:cs typeface="Calibri"/>
              </a:rPr>
              <a:t>If trained = good</a:t>
            </a:r>
          </a:p>
          <a:p>
            <a:pPr algn="ctr"/>
            <a:r>
              <a:rPr lang="en-US">
                <a:solidFill>
                  <a:srgbClr val="FF0000"/>
                </a:solidFill>
                <a:cs typeface="Calibri"/>
              </a:rPr>
              <a:t>If untrained = error</a:t>
            </a:r>
          </a:p>
        </p:txBody>
      </p:sp>
      <p:sp>
        <p:nvSpPr>
          <p:cNvPr id="72" name="Rectangle 71">
            <a:extLst>
              <a:ext uri="{FF2B5EF4-FFF2-40B4-BE49-F238E27FC236}">
                <a16:creationId xmlns:a16="http://schemas.microsoft.com/office/drawing/2014/main" id="{EDEE1B58-220D-4948-9A58-B2CC26ED9B13}"/>
              </a:ext>
            </a:extLst>
          </p:cNvPr>
          <p:cNvSpPr/>
          <p:nvPr/>
        </p:nvSpPr>
        <p:spPr>
          <a:xfrm>
            <a:off x="12031634" y="23156584"/>
            <a:ext cx="2507710" cy="8843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FF0000"/>
                </a:solidFill>
                <a:cs typeface="Calibri"/>
              </a:rPr>
              <a:t>Error</a:t>
            </a:r>
          </a:p>
        </p:txBody>
      </p:sp>
      <p:sp>
        <p:nvSpPr>
          <p:cNvPr id="73" name="Rectangle 72">
            <a:extLst>
              <a:ext uri="{FF2B5EF4-FFF2-40B4-BE49-F238E27FC236}">
                <a16:creationId xmlns:a16="http://schemas.microsoft.com/office/drawing/2014/main" id="{7104BBC6-1830-40C5-92C9-F1EEF6440604}"/>
              </a:ext>
            </a:extLst>
          </p:cNvPr>
          <p:cNvSpPr/>
          <p:nvPr/>
        </p:nvSpPr>
        <p:spPr>
          <a:xfrm>
            <a:off x="9320131" y="23173837"/>
            <a:ext cx="2507710" cy="8843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rgbClr val="FF0000"/>
                </a:solidFill>
                <a:cs typeface="Calibri"/>
              </a:rPr>
              <a:t>If trained = Creative</a:t>
            </a:r>
          </a:p>
          <a:p>
            <a:pPr algn="ctr"/>
            <a:r>
              <a:rPr lang="en-US">
                <a:solidFill>
                  <a:srgbClr val="FF0000"/>
                </a:solidFill>
                <a:cs typeface="Calibri"/>
              </a:rPr>
              <a:t>If untrained = Accident</a:t>
            </a:r>
          </a:p>
        </p:txBody>
      </p:sp>
      <p:sp>
        <p:nvSpPr>
          <p:cNvPr id="76" name="Rectangle 75">
            <a:extLst>
              <a:ext uri="{FF2B5EF4-FFF2-40B4-BE49-F238E27FC236}">
                <a16:creationId xmlns:a16="http://schemas.microsoft.com/office/drawing/2014/main" id="{B011C090-8152-40D4-81EA-F448E6F19FCE}"/>
              </a:ext>
            </a:extLst>
          </p:cNvPr>
          <p:cNvSpPr/>
          <p:nvPr/>
        </p:nvSpPr>
        <p:spPr>
          <a:xfrm>
            <a:off x="499914" y="464051"/>
            <a:ext cx="2051887" cy="495382"/>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b="1">
                <a:solidFill>
                  <a:schemeClr val="bg1"/>
                </a:solidFill>
                <a:latin typeface="Courier New" panose="02070309020205020404" pitchFamily="49" charset="0"/>
                <a:cs typeface="Courier New" panose="02070309020205020404" pitchFamily="49" charset="0"/>
              </a:rPr>
              <a:t>abstract</a:t>
            </a:r>
          </a:p>
        </p:txBody>
      </p:sp>
      <p:sp>
        <p:nvSpPr>
          <p:cNvPr id="79" name="Rectangle 78">
            <a:extLst>
              <a:ext uri="{FF2B5EF4-FFF2-40B4-BE49-F238E27FC236}">
                <a16:creationId xmlns:a16="http://schemas.microsoft.com/office/drawing/2014/main" id="{79B1D664-6A62-45BF-958B-AA023D9A2A94}"/>
              </a:ext>
            </a:extLst>
          </p:cNvPr>
          <p:cNvSpPr/>
          <p:nvPr/>
        </p:nvSpPr>
        <p:spPr>
          <a:xfrm>
            <a:off x="5802592" y="452019"/>
            <a:ext cx="4895551" cy="49141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just"/>
            <a:r>
              <a:rPr lang="en-US" sz="1700">
                <a:solidFill>
                  <a:schemeClr val="tx1"/>
                </a:solidFill>
                <a:latin typeface="Dubai Medium"/>
                <a:cs typeface="Dubai Medium"/>
              </a:rPr>
              <a:t>“Creativity is, and always will be, a human endeavor.”</a:t>
            </a:r>
            <a:endParaRPr lang="en-US">
              <a:solidFill>
                <a:schemeClr val="tx1"/>
              </a:solidFill>
              <a:latin typeface="Dubai Medium"/>
              <a:cs typeface="Dubai Medium"/>
            </a:endParaRPr>
          </a:p>
          <a:p>
            <a:pPr algn="just"/>
            <a:endParaRPr lang="en-US" sz="800">
              <a:solidFill>
                <a:schemeClr val="tx1"/>
              </a:solidFill>
              <a:latin typeface="Dubai Medium" panose="020B0603030403030204" pitchFamily="34" charset="-78"/>
              <a:cs typeface="Dubai Medium" panose="020B0603030403030204" pitchFamily="34" charset="-78"/>
            </a:endParaRPr>
          </a:p>
          <a:p>
            <a:pPr algn="just"/>
            <a:r>
              <a:rPr lang="en-US" sz="1700">
                <a:solidFill>
                  <a:schemeClr val="tx1"/>
                </a:solidFill>
                <a:latin typeface="Dubai Medium"/>
                <a:cs typeface="Dubai Medium"/>
              </a:rPr>
              <a:t>The essay begins with the example of Arnold Schoenberg, a musical composer whom many consider the most “ creative and influential” of the 20th century. His work revolutionary work challenged many existing constructs, and though was met with positive and negative critique alike, he drastically changed the ways in which we think about music today. This ability to not simply work within guidelines, but to create and change the guidelines themselves is what Kelly argues, truly makes an artist creative.</a:t>
            </a:r>
          </a:p>
          <a:p>
            <a:pPr algn="just"/>
            <a:br>
              <a:rPr lang="en-US" sz="800">
                <a:latin typeface="Dubai Medium" panose="020B0603030403030204" pitchFamily="34" charset="-78"/>
                <a:cs typeface="Dubai Medium" panose="020B0603030403030204" pitchFamily="34" charset="-78"/>
              </a:rPr>
            </a:br>
            <a:r>
              <a:rPr lang="en-US" sz="1700">
                <a:solidFill>
                  <a:schemeClr val="tx1"/>
                </a:solidFill>
                <a:latin typeface="Dubai Medium"/>
                <a:cs typeface="Dubai Medium"/>
              </a:rPr>
              <a:t>In the remainder of the remainder of the text, Kelly breaks down his arguments with examples in the fields of Art, Games, and Mathematics.</a:t>
            </a:r>
          </a:p>
        </p:txBody>
      </p:sp>
      <p:sp>
        <p:nvSpPr>
          <p:cNvPr id="80" name="Rectangle 79">
            <a:extLst>
              <a:ext uri="{FF2B5EF4-FFF2-40B4-BE49-F238E27FC236}">
                <a16:creationId xmlns:a16="http://schemas.microsoft.com/office/drawing/2014/main" id="{55DB2301-928E-48E2-9C31-77C7C3194E0D}"/>
              </a:ext>
            </a:extLst>
          </p:cNvPr>
          <p:cNvSpPr/>
          <p:nvPr/>
        </p:nvSpPr>
        <p:spPr>
          <a:xfrm>
            <a:off x="5802593" y="464051"/>
            <a:ext cx="1822013" cy="495382"/>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b="1">
                <a:solidFill>
                  <a:schemeClr val="bg1"/>
                </a:solidFill>
                <a:latin typeface="Courier New" panose="02070309020205020404" pitchFamily="49" charset="0"/>
                <a:cs typeface="Courier New" panose="02070309020205020404" pitchFamily="49" charset="0"/>
              </a:rPr>
              <a:t>article</a:t>
            </a:r>
          </a:p>
        </p:txBody>
      </p:sp>
      <p:sp>
        <p:nvSpPr>
          <p:cNvPr id="81" name="Rectangle 80">
            <a:extLst>
              <a:ext uri="{FF2B5EF4-FFF2-40B4-BE49-F238E27FC236}">
                <a16:creationId xmlns:a16="http://schemas.microsoft.com/office/drawing/2014/main" id="{CABE2BB4-7E11-4949-8E00-72647BD0B5D4}"/>
              </a:ext>
            </a:extLst>
          </p:cNvPr>
          <p:cNvSpPr/>
          <p:nvPr/>
        </p:nvSpPr>
        <p:spPr>
          <a:xfrm>
            <a:off x="11105272" y="460983"/>
            <a:ext cx="4861046" cy="491418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ourier New" panose="02070309020205020404" pitchFamily="49" charset="0"/>
              <a:cs typeface="Courier New" panose="02070309020205020404" pitchFamily="49" charset="0"/>
            </a:endParaRPr>
          </a:p>
        </p:txBody>
      </p:sp>
      <p:sp>
        <p:nvSpPr>
          <p:cNvPr id="82" name="Rectangle 81">
            <a:extLst>
              <a:ext uri="{FF2B5EF4-FFF2-40B4-BE49-F238E27FC236}">
                <a16:creationId xmlns:a16="http://schemas.microsoft.com/office/drawing/2014/main" id="{5E24EEFC-7D3E-430F-88C9-333AC2B1A256}"/>
              </a:ext>
            </a:extLst>
          </p:cNvPr>
          <p:cNvSpPr/>
          <p:nvPr/>
        </p:nvSpPr>
        <p:spPr>
          <a:xfrm>
            <a:off x="11105271" y="455762"/>
            <a:ext cx="2028626" cy="495382"/>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b="1">
                <a:solidFill>
                  <a:schemeClr val="bg1"/>
                </a:solidFill>
                <a:latin typeface="Courier New" panose="02070309020205020404" pitchFamily="49" charset="0"/>
                <a:cs typeface="Courier New" panose="02070309020205020404" pitchFamily="49" charset="0"/>
              </a:rPr>
              <a:t>proposal</a:t>
            </a:r>
          </a:p>
        </p:txBody>
      </p:sp>
      <p:sp>
        <p:nvSpPr>
          <p:cNvPr id="87" name="Rectangle 86">
            <a:extLst>
              <a:ext uri="{FF2B5EF4-FFF2-40B4-BE49-F238E27FC236}">
                <a16:creationId xmlns:a16="http://schemas.microsoft.com/office/drawing/2014/main" id="{0C57AAE9-60D9-45AF-A4EC-AA4E512F6490}"/>
              </a:ext>
            </a:extLst>
          </p:cNvPr>
          <p:cNvSpPr/>
          <p:nvPr/>
        </p:nvSpPr>
        <p:spPr>
          <a:xfrm>
            <a:off x="16442010" y="-6555"/>
            <a:ext cx="5503590" cy="5352726"/>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5400" b="1">
                <a:solidFill>
                  <a:schemeClr val="bg1"/>
                </a:solidFill>
                <a:latin typeface="Courier New" panose="02070309020205020404" pitchFamily="49" charset="0"/>
                <a:cs typeface="Courier New" panose="02070309020205020404" pitchFamily="49" charset="0"/>
              </a:rPr>
              <a:t>can </a:t>
            </a:r>
            <a:r>
              <a:rPr lang="en-US" sz="5400" b="1">
                <a:solidFill>
                  <a:schemeClr val="accent1">
                    <a:lumMod val="20000"/>
                    <a:lumOff val="80000"/>
                  </a:schemeClr>
                </a:solidFill>
                <a:latin typeface="Courier New" panose="02070309020205020404" pitchFamily="49" charset="0"/>
                <a:cs typeface="Courier New" panose="02070309020205020404" pitchFamily="49" charset="0"/>
              </a:rPr>
              <a:t>artificial intelligence </a:t>
            </a:r>
            <a:r>
              <a:rPr lang="en-US" sz="5400" b="1">
                <a:solidFill>
                  <a:schemeClr val="bg1"/>
                </a:solidFill>
                <a:latin typeface="Courier New" panose="02070309020205020404" pitchFamily="49" charset="0"/>
                <a:cs typeface="Courier New" panose="02070309020205020404" pitchFamily="49" charset="0"/>
              </a:rPr>
              <a:t>be creative?</a:t>
            </a:r>
          </a:p>
        </p:txBody>
      </p:sp>
      <p:sp>
        <p:nvSpPr>
          <p:cNvPr id="18" name="Arrow: Chevron 17">
            <a:extLst>
              <a:ext uri="{FF2B5EF4-FFF2-40B4-BE49-F238E27FC236}">
                <a16:creationId xmlns:a16="http://schemas.microsoft.com/office/drawing/2014/main" id="{E2BD541F-53A4-4A7A-B40D-A2BCBE079978}"/>
              </a:ext>
            </a:extLst>
          </p:cNvPr>
          <p:cNvSpPr/>
          <p:nvPr/>
        </p:nvSpPr>
        <p:spPr>
          <a:xfrm>
            <a:off x="15518342" y="23436388"/>
            <a:ext cx="401536" cy="2289168"/>
          </a:xfrm>
          <a:prstGeom prst="chevron">
            <a:avLst>
              <a:gd name="adj" fmla="val 769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Arrow: Chevron 57">
            <a:extLst>
              <a:ext uri="{FF2B5EF4-FFF2-40B4-BE49-F238E27FC236}">
                <a16:creationId xmlns:a16="http://schemas.microsoft.com/office/drawing/2014/main" id="{03624A79-A280-4D52-9A98-9DC247D2B77A}"/>
              </a:ext>
            </a:extLst>
          </p:cNvPr>
          <p:cNvSpPr/>
          <p:nvPr/>
        </p:nvSpPr>
        <p:spPr>
          <a:xfrm>
            <a:off x="15524508" y="13959009"/>
            <a:ext cx="401536" cy="2289168"/>
          </a:xfrm>
          <a:prstGeom prst="chevron">
            <a:avLst>
              <a:gd name="adj" fmla="val 769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9" name="Arrow: Chevron 58">
            <a:extLst>
              <a:ext uri="{FF2B5EF4-FFF2-40B4-BE49-F238E27FC236}">
                <a16:creationId xmlns:a16="http://schemas.microsoft.com/office/drawing/2014/main" id="{3145036D-372B-46D9-9ED8-EE5C60091537}"/>
              </a:ext>
            </a:extLst>
          </p:cNvPr>
          <p:cNvSpPr/>
          <p:nvPr/>
        </p:nvSpPr>
        <p:spPr>
          <a:xfrm>
            <a:off x="15524508" y="6370840"/>
            <a:ext cx="401536" cy="2289168"/>
          </a:xfrm>
          <a:prstGeom prst="chevron">
            <a:avLst>
              <a:gd name="adj" fmla="val 76967"/>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Rectangle 47">
            <a:extLst>
              <a:ext uri="{FF2B5EF4-FFF2-40B4-BE49-F238E27FC236}">
                <a16:creationId xmlns:a16="http://schemas.microsoft.com/office/drawing/2014/main" id="{7FD6D428-AF22-4DBD-A4A5-F1B39FFA4513}"/>
              </a:ext>
            </a:extLst>
          </p:cNvPr>
          <p:cNvSpPr/>
          <p:nvPr/>
        </p:nvSpPr>
        <p:spPr>
          <a:xfrm>
            <a:off x="-417" y="28957481"/>
            <a:ext cx="21946433" cy="397173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US" sz="2000">
              <a:solidFill>
                <a:schemeClr val="tx1"/>
              </a:solidFill>
              <a:latin typeface="Dubai Medium"/>
              <a:cs typeface="Dubai Medium"/>
            </a:endParaRPr>
          </a:p>
        </p:txBody>
      </p:sp>
      <p:sp>
        <p:nvSpPr>
          <p:cNvPr id="49" name="Rectangle 48">
            <a:extLst>
              <a:ext uri="{FF2B5EF4-FFF2-40B4-BE49-F238E27FC236}">
                <a16:creationId xmlns:a16="http://schemas.microsoft.com/office/drawing/2014/main" id="{4C287A78-C8F3-4024-AF35-7273968819D6}"/>
              </a:ext>
            </a:extLst>
          </p:cNvPr>
          <p:cNvSpPr/>
          <p:nvPr/>
        </p:nvSpPr>
        <p:spPr>
          <a:xfrm>
            <a:off x="22058" y="28957482"/>
            <a:ext cx="2528136" cy="529740"/>
          </a:xfrm>
          <a:prstGeom prst="rect">
            <a:avLst/>
          </a:pr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000" b="1">
                <a:solidFill>
                  <a:schemeClr val="bg1"/>
                </a:solidFill>
                <a:latin typeface="Courier New" panose="02070309020205020404" pitchFamily="49" charset="0"/>
                <a:cs typeface="Courier New" panose="02070309020205020404" pitchFamily="49" charset="0"/>
              </a:rPr>
              <a:t>conclusion</a:t>
            </a:r>
          </a:p>
        </p:txBody>
      </p:sp>
      <p:sp>
        <p:nvSpPr>
          <p:cNvPr id="50" name="Rectangle 49">
            <a:extLst>
              <a:ext uri="{FF2B5EF4-FFF2-40B4-BE49-F238E27FC236}">
                <a16:creationId xmlns:a16="http://schemas.microsoft.com/office/drawing/2014/main" id="{928A89FE-8050-4464-8134-48E588DEBE07}"/>
              </a:ext>
            </a:extLst>
          </p:cNvPr>
          <p:cNvSpPr/>
          <p:nvPr/>
        </p:nvSpPr>
        <p:spPr>
          <a:xfrm>
            <a:off x="16338493" y="5610390"/>
            <a:ext cx="5356309" cy="3827322"/>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a:solidFill>
                  <a:srgbClr val="FF0000"/>
                </a:solidFill>
                <a:latin typeface="Dubai Medium"/>
                <a:cs typeface="Dubai Medium"/>
              </a:rPr>
              <a:t>In Sean Kelly’s Essay, his arguments for a computers incapacity for creativity addresses primarily issues regarding the output, with some attention towards the function. As such, we are in agreement that the input, for all intents and purposes, is the same, though the language in which the task is given may or may not be different. </a:t>
            </a:r>
            <a:endParaRPr lang="en-US"/>
          </a:p>
        </p:txBody>
      </p:sp>
      <p:sp>
        <p:nvSpPr>
          <p:cNvPr id="51" name="Rectangle 50">
            <a:extLst>
              <a:ext uri="{FF2B5EF4-FFF2-40B4-BE49-F238E27FC236}">
                <a16:creationId xmlns:a16="http://schemas.microsoft.com/office/drawing/2014/main" id="{E817F368-3CCF-4C9C-AA8F-691B11A3793C}"/>
              </a:ext>
            </a:extLst>
          </p:cNvPr>
          <p:cNvSpPr/>
          <p:nvPr/>
        </p:nvSpPr>
        <p:spPr>
          <a:xfrm>
            <a:off x="16338493" y="9283989"/>
            <a:ext cx="5355440" cy="10962207"/>
          </a:xfrm>
          <a:prstGeom prst="rect">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400">
                <a:solidFill>
                  <a:srgbClr val="FF0000"/>
                </a:solidFill>
                <a:latin typeface="Dubai Medium"/>
                <a:cs typeface="Dubai Medium"/>
              </a:rPr>
              <a:t>We may now move on to the function, or the means with which the end goal is reached. In the essay, as stated, Kelly addresses only the deep-learning paradox of the Artificial Neural Network frameworks, as it currently produced the most “successful” results. As shown by our examples, there are many more ways in which artificial intelligence can be structured, such as IBMs new programming language, </a:t>
            </a:r>
            <a:r>
              <a:rPr lang="en-US" sz="2400" err="1">
                <a:solidFill>
                  <a:srgbClr val="FF0000"/>
                </a:solidFill>
                <a:latin typeface="Dubai Medium"/>
                <a:cs typeface="Dubai Medium"/>
              </a:rPr>
              <a:t>Coralet</a:t>
            </a:r>
            <a:r>
              <a:rPr lang="en-US" sz="2400">
                <a:solidFill>
                  <a:srgbClr val="FF0000"/>
                </a:solidFill>
                <a:latin typeface="Dubai Medium"/>
                <a:cs typeface="Dubai Medium"/>
              </a:rPr>
              <a:t>. Projects such as </a:t>
            </a:r>
            <a:r>
              <a:rPr lang="en-US" sz="2400" err="1">
                <a:solidFill>
                  <a:srgbClr val="FF0000"/>
                </a:solidFill>
                <a:latin typeface="Dubai Medium"/>
                <a:cs typeface="Dubai Medium"/>
              </a:rPr>
              <a:t>OpenWorm</a:t>
            </a:r>
            <a:r>
              <a:rPr lang="en-US" sz="2400">
                <a:solidFill>
                  <a:srgbClr val="FF0000"/>
                </a:solidFill>
                <a:latin typeface="Dubai Medium"/>
                <a:cs typeface="Dubai Medium"/>
              </a:rPr>
              <a:t> show us ways in which biological organisms can be, and already are being modeled digitally. With the only limitation for such projects being the use of silicon, the successful programming of organic material shows us that there is no intrinsic reason why the function of a human brain and a computer must be different. Additionally, the “black box” nature of our current programming structures is extremely similar to that of own brains. If we cannot truly know what is going on inside, it would be poorly informed to make claims that any differences in the products are due solely to differences in the means.</a:t>
            </a:r>
            <a:endParaRPr lang="en-US">
              <a:latin typeface="Dubai Medium"/>
              <a:cs typeface="Dubai Medium"/>
            </a:endParaRPr>
          </a:p>
        </p:txBody>
      </p:sp>
      <p:sp>
        <p:nvSpPr>
          <p:cNvPr id="2" name="TextBox 1">
            <a:extLst>
              <a:ext uri="{FF2B5EF4-FFF2-40B4-BE49-F238E27FC236}">
                <a16:creationId xmlns:a16="http://schemas.microsoft.com/office/drawing/2014/main" id="{A9472273-23EC-4837-8058-B838FDA7341B}"/>
              </a:ext>
            </a:extLst>
          </p:cNvPr>
          <p:cNvSpPr txBox="1"/>
          <p:nvPr/>
        </p:nvSpPr>
        <p:spPr>
          <a:xfrm>
            <a:off x="7962182" y="9821786"/>
            <a:ext cx="6901132" cy="32046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000">
                <a:latin typeface="Dubai Medium"/>
                <a:cs typeface="Dubai Medium"/>
              </a:rPr>
              <a:t>For Humans and Computers alike, the base code alone is not enough to produce creative art. In order to make informed decisions, a person must first have experience or knowledge. This understanding of the world, upon which humans can form their "creative thoughts" is built upon our stored data. Through our personal sensory experiences, we train our programs with all collected data , constantly updating our prior understandings. This process, upon which we can build the expertise needed for novel outputs to be interpreted as "creative"</a:t>
            </a:r>
            <a:endParaRPr lang="en-US"/>
          </a:p>
        </p:txBody>
      </p:sp>
      <p:sp>
        <p:nvSpPr>
          <p:cNvPr id="5" name="TextBox 4">
            <a:extLst>
              <a:ext uri="{FF2B5EF4-FFF2-40B4-BE49-F238E27FC236}">
                <a16:creationId xmlns:a16="http://schemas.microsoft.com/office/drawing/2014/main" id="{D6011846-9556-435F-9A77-CDE4A81CAC5A}"/>
              </a:ext>
            </a:extLst>
          </p:cNvPr>
          <p:cNvSpPr txBox="1"/>
          <p:nvPr/>
        </p:nvSpPr>
        <p:spPr>
          <a:xfrm>
            <a:off x="7311427" y="13388737"/>
            <a:ext cx="7660254" cy="5078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700" b="1">
                <a:solidFill>
                  <a:srgbClr val="FF0000"/>
                </a:solidFill>
                <a:latin typeface="Dubai Medium"/>
                <a:cs typeface="Calibri"/>
              </a:rPr>
              <a:t>How different are computers and humans, after all ?</a:t>
            </a:r>
            <a:endParaRPr lang="en-US" sz="2700">
              <a:solidFill>
                <a:srgbClr val="000000"/>
              </a:solidFill>
              <a:latin typeface="Dubai Medium"/>
              <a:cs typeface="Dubai Medium"/>
            </a:endParaRPr>
          </a:p>
        </p:txBody>
      </p:sp>
      <p:sp>
        <p:nvSpPr>
          <p:cNvPr id="8" name="TextBox 7">
            <a:extLst>
              <a:ext uri="{FF2B5EF4-FFF2-40B4-BE49-F238E27FC236}">
                <a16:creationId xmlns:a16="http://schemas.microsoft.com/office/drawing/2014/main" id="{5F2A90C6-0E9A-4BC4-B46A-D6B978E287FC}"/>
              </a:ext>
            </a:extLst>
          </p:cNvPr>
          <p:cNvSpPr txBox="1"/>
          <p:nvPr/>
        </p:nvSpPr>
        <p:spPr>
          <a:xfrm>
            <a:off x="7321130" y="13967783"/>
            <a:ext cx="633178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cs typeface="Dubai Medium"/>
              </a:rPr>
              <a:t>In Kelly's essay, he talks only about a programming paradox known as "Deep learning." More on this programming framework can be found here! ----&gt;</a:t>
            </a:r>
            <a:endParaRPr lang="en-US">
              <a:cs typeface="Calibri" panose="020F0502020204030204"/>
            </a:endParaRPr>
          </a:p>
        </p:txBody>
      </p:sp>
      <p:sp>
        <p:nvSpPr>
          <p:cNvPr id="10" name="TextBox 9">
            <a:extLst>
              <a:ext uri="{FF2B5EF4-FFF2-40B4-BE49-F238E27FC236}">
                <a16:creationId xmlns:a16="http://schemas.microsoft.com/office/drawing/2014/main" id="{99C5A62C-5DDF-459C-9D25-A6CCE0D6D8FF}"/>
              </a:ext>
            </a:extLst>
          </p:cNvPr>
          <p:cNvSpPr txBox="1"/>
          <p:nvPr/>
        </p:nvSpPr>
        <p:spPr>
          <a:xfrm>
            <a:off x="7964337" y="15042311"/>
            <a:ext cx="6901129"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cs typeface="Dubai Medium"/>
              </a:rPr>
              <a:t>Although Artificial Neural nets have yielded convincing results, they are limited in their overall potential. There are, however, constantly new more promising frameworks being produced that bring Artificial intelligence ever closer to the capabilities and structures of the human brain.</a:t>
            </a:r>
          </a:p>
        </p:txBody>
      </p:sp>
      <p:sp>
        <p:nvSpPr>
          <p:cNvPr id="11" name="Arrow: Bent-Up 10">
            <a:extLst>
              <a:ext uri="{FF2B5EF4-FFF2-40B4-BE49-F238E27FC236}">
                <a16:creationId xmlns:a16="http://schemas.microsoft.com/office/drawing/2014/main" id="{31C700F1-ADE0-4EEA-BB4E-B232B4C02940}"/>
              </a:ext>
            </a:extLst>
          </p:cNvPr>
          <p:cNvSpPr/>
          <p:nvPr/>
        </p:nvSpPr>
        <p:spPr>
          <a:xfrm rot="5400000">
            <a:off x="7311082" y="15117038"/>
            <a:ext cx="569343" cy="41406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lowchart: Process 61">
            <a:extLst>
              <a:ext uri="{FF2B5EF4-FFF2-40B4-BE49-F238E27FC236}">
                <a16:creationId xmlns:a16="http://schemas.microsoft.com/office/drawing/2014/main" id="{9FEEF28E-5133-48E2-85EF-3D4B7B718F08}"/>
              </a:ext>
            </a:extLst>
          </p:cNvPr>
          <p:cNvSpPr/>
          <p:nvPr/>
        </p:nvSpPr>
        <p:spPr>
          <a:xfrm>
            <a:off x="7971884" y="18888526"/>
            <a:ext cx="1035170" cy="1000663"/>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sp>
        <p:nvSpPr>
          <p:cNvPr id="12" name="TextBox 11">
            <a:extLst>
              <a:ext uri="{FF2B5EF4-FFF2-40B4-BE49-F238E27FC236}">
                <a16:creationId xmlns:a16="http://schemas.microsoft.com/office/drawing/2014/main" id="{1228B4FA-8234-43AB-81DA-9EC5B2A775CD}"/>
              </a:ext>
            </a:extLst>
          </p:cNvPr>
          <p:cNvSpPr txBox="1"/>
          <p:nvPr/>
        </p:nvSpPr>
        <p:spPr>
          <a:xfrm>
            <a:off x="9268003" y="16708289"/>
            <a:ext cx="5589917" cy="66358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cs typeface="Dubai Medium"/>
              </a:rPr>
              <a:t>IBMs new programming language is modeled after the Human brain. </a:t>
            </a:r>
            <a:endParaRPr lang="en-US"/>
          </a:p>
        </p:txBody>
      </p:sp>
      <p:sp>
        <p:nvSpPr>
          <p:cNvPr id="63" name="TextBox 62">
            <a:extLst>
              <a:ext uri="{FF2B5EF4-FFF2-40B4-BE49-F238E27FC236}">
                <a16:creationId xmlns:a16="http://schemas.microsoft.com/office/drawing/2014/main" id="{9E7F2EE0-6F98-467B-960F-6FC4E3AD287F}"/>
              </a:ext>
            </a:extLst>
          </p:cNvPr>
          <p:cNvSpPr txBox="1"/>
          <p:nvPr/>
        </p:nvSpPr>
        <p:spPr>
          <a:xfrm>
            <a:off x="9268002" y="17743455"/>
            <a:ext cx="5589917"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cs typeface="Dubai Medium"/>
              </a:rPr>
              <a:t>The only limitations of our current programming are due to the use of silicon. Projects such as this one, however, show us that we are no longer bond by such constraints</a:t>
            </a:r>
            <a:endParaRPr lang="en-US"/>
          </a:p>
        </p:txBody>
      </p:sp>
      <p:sp>
        <p:nvSpPr>
          <p:cNvPr id="66" name="TextBox 65">
            <a:extLst>
              <a:ext uri="{FF2B5EF4-FFF2-40B4-BE49-F238E27FC236}">
                <a16:creationId xmlns:a16="http://schemas.microsoft.com/office/drawing/2014/main" id="{608C8866-614D-4163-AFFD-B2CDA28BC6E6}"/>
              </a:ext>
            </a:extLst>
          </p:cNvPr>
          <p:cNvSpPr txBox="1"/>
          <p:nvPr/>
        </p:nvSpPr>
        <p:spPr>
          <a:xfrm>
            <a:off x="9268003" y="19037420"/>
            <a:ext cx="558991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cs typeface="Calibri"/>
              </a:rPr>
              <a:t>Open Worm, is a current project in which the entire brain of a species of worm has been digitally reconstructed. </a:t>
            </a:r>
            <a:endParaRPr lang="en-US">
              <a:latin typeface="Dubai Medium"/>
              <a:cs typeface="Dubai Medium"/>
            </a:endParaRPr>
          </a:p>
        </p:txBody>
      </p:sp>
      <p:sp>
        <p:nvSpPr>
          <p:cNvPr id="15" name="TextBox 14">
            <a:extLst>
              <a:ext uri="{FF2B5EF4-FFF2-40B4-BE49-F238E27FC236}">
                <a16:creationId xmlns:a16="http://schemas.microsoft.com/office/drawing/2014/main" id="{CCCCE533-C1C1-473F-B397-947B67DC3C04}"/>
              </a:ext>
            </a:extLst>
          </p:cNvPr>
          <p:cNvSpPr txBox="1"/>
          <p:nvPr/>
        </p:nvSpPr>
        <p:spPr>
          <a:xfrm>
            <a:off x="6776588" y="24297237"/>
            <a:ext cx="8057071"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a:latin typeface="Dubai Medium"/>
                <a:ea typeface="+mn-lt"/>
                <a:cs typeface="+mn-lt"/>
              </a:rPr>
              <a:t>This model serves to highlight the key difference in the way in which we view Human and AI art. As shown, once a human has mastery in a field (or at least the illusion of such mastery), any following work that does not conform to existing norms may be considered ‘creative’. For computers, however, we do not accept any unexpected outcomes as success at all, regardless of the stylistic mastery they have clearly proven capable of. Our benchmarks for success of artificial and human art are vastly different, and we train our programs to reflect that difference.</a:t>
            </a:r>
            <a:endParaRPr lang="en-US">
              <a:latin typeface="Dubai Medium"/>
              <a:cs typeface="Dubai Medium"/>
            </a:endParaRPr>
          </a:p>
        </p:txBody>
      </p:sp>
      <p:sp>
        <p:nvSpPr>
          <p:cNvPr id="16" name="TextBox 15">
            <a:extLst>
              <a:ext uri="{FF2B5EF4-FFF2-40B4-BE49-F238E27FC236}">
                <a16:creationId xmlns:a16="http://schemas.microsoft.com/office/drawing/2014/main" id="{A87164FF-2609-40A7-AA9F-F1476E326E59}"/>
              </a:ext>
            </a:extLst>
          </p:cNvPr>
          <p:cNvSpPr txBox="1"/>
          <p:nvPr/>
        </p:nvSpPr>
        <p:spPr>
          <a:xfrm>
            <a:off x="16339507" y="20301458"/>
            <a:ext cx="5348375" cy="89562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400">
                <a:solidFill>
                  <a:srgbClr val="FF0000"/>
                </a:solidFill>
                <a:latin typeface="Dubai Medium"/>
                <a:ea typeface="+mn-lt"/>
                <a:cs typeface="+mn-lt"/>
              </a:rPr>
              <a:t>Because the inputs for computers and humans are effectively identical, and any differences in the functions are neither necessarily intrinsic nor provable, we are left only to address the outputs. This is where Kelly puts the brings attention to the existing artificially generated arts which many consider to be the most “successful”. An example of which is the AI known as Avia, which utilizes deep-learning neural nets to produce music in the styles upon which it is trained. The example Kelly presents is its production of musical samples in the style of Bach, fooling even experts to believe its authenticity. This, Kelly claims, is the work not of an artist but of an artist’s apprentice, a mere duplication of an existing idea. I admit, I must agree; however, such works cannot be considered true representations of AI’s potential, but rather the result of the dual standard highlighted by our model. </a:t>
            </a:r>
            <a:endParaRPr lang="en-US" sz="2400">
              <a:solidFill>
                <a:srgbClr val="FF0000"/>
              </a:solidFill>
              <a:latin typeface="Dubai Medium"/>
              <a:cs typeface="Calibri"/>
            </a:endParaRPr>
          </a:p>
          <a:p>
            <a:pPr algn="l"/>
            <a:endParaRPr lang="en-US" sz="2400">
              <a:latin typeface="Dubai Medium"/>
              <a:cs typeface="Calibri"/>
            </a:endParaRPr>
          </a:p>
        </p:txBody>
      </p:sp>
      <p:sp>
        <p:nvSpPr>
          <p:cNvPr id="17" name="TextBox 16">
            <a:extLst>
              <a:ext uri="{FF2B5EF4-FFF2-40B4-BE49-F238E27FC236}">
                <a16:creationId xmlns:a16="http://schemas.microsoft.com/office/drawing/2014/main" id="{2F4C35FC-DADC-443F-817E-28A1664874FD}"/>
              </a:ext>
            </a:extLst>
          </p:cNvPr>
          <p:cNvSpPr txBox="1"/>
          <p:nvPr/>
        </p:nvSpPr>
        <p:spPr>
          <a:xfrm>
            <a:off x="92195" y="29551411"/>
            <a:ext cx="21807574" cy="37856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300" dirty="0">
                <a:latin typeface="Dubai Medium"/>
                <a:cs typeface="Dubai Medium"/>
              </a:rPr>
              <a:t>As seen in this model, all tasks, for humans and computers alike, can be broken down into three major components: input, function, and output. Since, we now know the functions of computers and human brains are not as different as we may like to believe, we should not analyze their outputs so differently. Of course AI art such as Avia’s music will not break from conventions, neither would any human’s if the only sounds he had ever heard were the works of Bach. But if we trained our models with a greater variety of information, and trust the resulting ‘unexpected’ outputs to be, not simply errors, but as intentional decisions, like the work of human experts, only then may we begin to see its true creativity.</a:t>
            </a:r>
            <a:br>
              <a:rPr lang="en-US" sz="2300" dirty="0">
                <a:latin typeface="Dubai Medium"/>
                <a:cs typeface="Dubai Medium"/>
              </a:rPr>
            </a:br>
            <a:endParaRPr lang="en-US" sz="1000" dirty="0">
              <a:latin typeface="Dubai Medium"/>
              <a:cs typeface="Dubai Medium"/>
            </a:endParaRPr>
          </a:p>
          <a:p>
            <a:pPr algn="just"/>
            <a:r>
              <a:rPr lang="en-US" sz="2300" dirty="0">
                <a:latin typeface="Dubai Medium"/>
                <a:cs typeface="Dubai Medium"/>
              </a:rPr>
              <a:t>At this point, the question of whether or not Artificial Intelligence can be Creative comes down, solely to a matter of opinion. I will surrender that Sean Kelly may, in fact, be correct if we explicitly define “Creativity” as the act </a:t>
            </a:r>
            <a:r>
              <a:rPr lang="en-US" sz="2300" b="1" dirty="0">
                <a:latin typeface="Dubai Medium"/>
                <a:cs typeface="Dubai Medium"/>
              </a:rPr>
              <a:t>when</a:t>
            </a:r>
            <a:r>
              <a:rPr lang="en-US" sz="2300" dirty="0">
                <a:latin typeface="Dubai Medium"/>
                <a:cs typeface="Dubai Medium"/>
              </a:rPr>
              <a:t> performed only by humans. However, if we consider creativity with its most widely accepted definition, then we must accept that anything capable of using “imagination or original ideas to create something” can exhibit creativity. Though, if we continue to view the products of Artificial intelligence as Kelly does, with far more scrutiny than we do our own art, we may never see its true potential. By no longer viewing the artificially generated art with the double standard that we currently do, we will not have “denigrated ourselves” as Kelly claims, but rather we will have unlocked a door to unlimited creative potential. </a:t>
            </a:r>
            <a:endParaRPr lang="en-US" sz="2300" dirty="0">
              <a:latin typeface="Dubai Medium"/>
              <a:ea typeface="+mn-lt"/>
              <a:cs typeface="+mn-lt"/>
            </a:endParaRPr>
          </a:p>
          <a:p>
            <a:pPr algn="just"/>
            <a:endParaRPr lang="en-US" sz="2300" dirty="0">
              <a:latin typeface="Dubai Medium"/>
              <a:cs typeface="Calibri"/>
            </a:endParaRPr>
          </a:p>
        </p:txBody>
      </p:sp>
      <p:sp>
        <p:nvSpPr>
          <p:cNvPr id="19" name="TextBox 18">
            <a:extLst>
              <a:ext uri="{FF2B5EF4-FFF2-40B4-BE49-F238E27FC236}">
                <a16:creationId xmlns:a16="http://schemas.microsoft.com/office/drawing/2014/main" id="{EF041583-3B86-4351-8B80-355B19D06601}"/>
              </a:ext>
            </a:extLst>
          </p:cNvPr>
          <p:cNvSpPr txBox="1"/>
          <p:nvPr/>
        </p:nvSpPr>
        <p:spPr>
          <a:xfrm>
            <a:off x="5824987" y="6640183"/>
            <a:ext cx="8954219"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2700">
                <a:latin typeface="Dubai Medium"/>
                <a:cs typeface="Dubai Medium"/>
              </a:rPr>
              <a:t>For this model, we will identify the 'input' simply as the general goal or prompt. For our purposes, a relevant example would be to: </a:t>
            </a:r>
            <a:r>
              <a:rPr lang="en-US" sz="2700">
                <a:solidFill>
                  <a:srgbClr val="FF0000"/>
                </a:solidFill>
                <a:latin typeface="Dubai Medium"/>
                <a:cs typeface="Dubai Medium"/>
              </a:rPr>
              <a:t>generate a work of art that exemplifies true creativity.</a:t>
            </a:r>
          </a:p>
        </p:txBody>
      </p:sp>
      <p:sp>
        <p:nvSpPr>
          <p:cNvPr id="74" name="Flowchart: Process 73">
            <a:extLst>
              <a:ext uri="{FF2B5EF4-FFF2-40B4-BE49-F238E27FC236}">
                <a16:creationId xmlns:a16="http://schemas.microsoft.com/office/drawing/2014/main" id="{126C69F1-E80E-486E-AF77-50FB7BF94E15}"/>
              </a:ext>
            </a:extLst>
          </p:cNvPr>
          <p:cNvSpPr/>
          <p:nvPr/>
        </p:nvSpPr>
        <p:spPr>
          <a:xfrm>
            <a:off x="7022977" y="27019319"/>
            <a:ext cx="914400" cy="879894"/>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sp>
        <p:nvSpPr>
          <p:cNvPr id="75" name="Flowchart: Process 74">
            <a:extLst>
              <a:ext uri="{FF2B5EF4-FFF2-40B4-BE49-F238E27FC236}">
                <a16:creationId xmlns:a16="http://schemas.microsoft.com/office/drawing/2014/main" id="{88229BCA-86F7-48C1-BF6E-C0598E217F06}"/>
              </a:ext>
            </a:extLst>
          </p:cNvPr>
          <p:cNvSpPr/>
          <p:nvPr/>
        </p:nvSpPr>
        <p:spPr>
          <a:xfrm>
            <a:off x="9196835" y="27019319"/>
            <a:ext cx="914400" cy="879894"/>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sp>
        <p:nvSpPr>
          <p:cNvPr id="77" name="Flowchart: Process 76">
            <a:extLst>
              <a:ext uri="{FF2B5EF4-FFF2-40B4-BE49-F238E27FC236}">
                <a16:creationId xmlns:a16="http://schemas.microsoft.com/office/drawing/2014/main" id="{C02AC005-5769-4A67-9E31-FE19C45F982F}"/>
              </a:ext>
            </a:extLst>
          </p:cNvPr>
          <p:cNvSpPr/>
          <p:nvPr/>
        </p:nvSpPr>
        <p:spPr>
          <a:xfrm>
            <a:off x="11474207" y="27019319"/>
            <a:ext cx="914400" cy="879894"/>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sp>
        <p:nvSpPr>
          <p:cNvPr id="78" name="Flowchart: Process 77">
            <a:extLst>
              <a:ext uri="{FF2B5EF4-FFF2-40B4-BE49-F238E27FC236}">
                <a16:creationId xmlns:a16="http://schemas.microsoft.com/office/drawing/2014/main" id="{5EA172DA-8FD5-424F-9FFE-AD720F304300}"/>
              </a:ext>
            </a:extLst>
          </p:cNvPr>
          <p:cNvSpPr/>
          <p:nvPr/>
        </p:nvSpPr>
        <p:spPr>
          <a:xfrm>
            <a:off x="13579053" y="27019319"/>
            <a:ext cx="914400" cy="879894"/>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sp>
        <p:nvSpPr>
          <p:cNvPr id="23" name="TextBox 22">
            <a:extLst>
              <a:ext uri="{FF2B5EF4-FFF2-40B4-BE49-F238E27FC236}">
                <a16:creationId xmlns:a16="http://schemas.microsoft.com/office/drawing/2014/main" id="{E6BC6ADB-4844-4787-9737-54E2C8FB2D2E}"/>
              </a:ext>
            </a:extLst>
          </p:cNvPr>
          <p:cNvSpPr txBox="1"/>
          <p:nvPr/>
        </p:nvSpPr>
        <p:spPr>
          <a:xfrm>
            <a:off x="6806241" y="26526146"/>
            <a:ext cx="841938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solidFill>
                  <a:srgbClr val="FF0000"/>
                </a:solidFill>
                <a:latin typeface="Dubai Medium"/>
                <a:cs typeface="Dubai Medium"/>
              </a:rPr>
              <a:t>Here are some of the ways in which AI is currently being  implemented in the Arts</a:t>
            </a:r>
          </a:p>
        </p:txBody>
      </p:sp>
      <p:sp>
        <p:nvSpPr>
          <p:cNvPr id="83" name="Flowchart: Process 82">
            <a:extLst>
              <a:ext uri="{FF2B5EF4-FFF2-40B4-BE49-F238E27FC236}">
                <a16:creationId xmlns:a16="http://schemas.microsoft.com/office/drawing/2014/main" id="{B7BF5D7B-FCA5-4A1A-8823-3D091F1559DD}"/>
              </a:ext>
            </a:extLst>
          </p:cNvPr>
          <p:cNvSpPr/>
          <p:nvPr/>
        </p:nvSpPr>
        <p:spPr>
          <a:xfrm>
            <a:off x="7971884" y="17715334"/>
            <a:ext cx="1035170" cy="1000663"/>
          </a:xfrm>
          <a:prstGeom prst="flowChartProcess">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cs typeface="Calibri"/>
              </a:rPr>
              <a:t>QR</a:t>
            </a:r>
            <a:endParaRPr lang="en-US" sz="3200"/>
          </a:p>
        </p:txBody>
      </p:sp>
      <p:pic>
        <p:nvPicPr>
          <p:cNvPr id="26" name="Picture 26">
            <a:extLst>
              <a:ext uri="{FF2B5EF4-FFF2-40B4-BE49-F238E27FC236}">
                <a16:creationId xmlns:a16="http://schemas.microsoft.com/office/drawing/2014/main" id="{0044D2D8-7896-4546-9CBF-A19E53FCF27D}"/>
              </a:ext>
            </a:extLst>
          </p:cNvPr>
          <p:cNvPicPr>
            <a:picLocks noChangeAspect="1"/>
          </p:cNvPicPr>
          <p:nvPr/>
        </p:nvPicPr>
        <p:blipFill>
          <a:blip r:embed="rId10"/>
          <a:stretch>
            <a:fillRect/>
          </a:stretch>
        </p:blipFill>
        <p:spPr>
          <a:xfrm>
            <a:off x="13707373" y="13897155"/>
            <a:ext cx="1069677" cy="1052424"/>
          </a:xfrm>
          <a:prstGeom prst="rect">
            <a:avLst/>
          </a:prstGeom>
        </p:spPr>
      </p:pic>
      <p:pic>
        <p:nvPicPr>
          <p:cNvPr id="85" name="Picture 26">
            <a:extLst>
              <a:ext uri="{FF2B5EF4-FFF2-40B4-BE49-F238E27FC236}">
                <a16:creationId xmlns:a16="http://schemas.microsoft.com/office/drawing/2014/main" id="{052B441D-CB20-43F7-AC1D-8E2FD38890BE}"/>
              </a:ext>
            </a:extLst>
          </p:cNvPr>
          <p:cNvPicPr>
            <a:picLocks noChangeAspect="1"/>
          </p:cNvPicPr>
          <p:nvPr/>
        </p:nvPicPr>
        <p:blipFill>
          <a:blip r:embed="rId11"/>
          <a:stretch>
            <a:fillRect/>
          </a:stretch>
        </p:blipFill>
        <p:spPr>
          <a:xfrm>
            <a:off x="7970807" y="16536838"/>
            <a:ext cx="1052424" cy="1052424"/>
          </a:xfrm>
          <a:prstGeom prst="rect">
            <a:avLst/>
          </a:prstGeom>
        </p:spPr>
      </p:pic>
      <p:pic>
        <p:nvPicPr>
          <p:cNvPr id="86" name="Picture 26">
            <a:extLst>
              <a:ext uri="{FF2B5EF4-FFF2-40B4-BE49-F238E27FC236}">
                <a16:creationId xmlns:a16="http://schemas.microsoft.com/office/drawing/2014/main" id="{797BC87C-1E69-4EEA-8100-EC0A70B856BC}"/>
              </a:ext>
            </a:extLst>
          </p:cNvPr>
          <p:cNvPicPr>
            <a:picLocks noChangeAspect="1"/>
          </p:cNvPicPr>
          <p:nvPr/>
        </p:nvPicPr>
        <p:blipFill>
          <a:blip r:embed="rId12"/>
          <a:stretch>
            <a:fillRect/>
          </a:stretch>
        </p:blipFill>
        <p:spPr>
          <a:xfrm>
            <a:off x="7970807" y="17692778"/>
            <a:ext cx="1052424" cy="1052424"/>
          </a:xfrm>
          <a:prstGeom prst="rect">
            <a:avLst/>
          </a:prstGeom>
        </p:spPr>
      </p:pic>
      <p:pic>
        <p:nvPicPr>
          <p:cNvPr id="88" name="Picture 26">
            <a:extLst>
              <a:ext uri="{FF2B5EF4-FFF2-40B4-BE49-F238E27FC236}">
                <a16:creationId xmlns:a16="http://schemas.microsoft.com/office/drawing/2014/main" id="{C96A7B6E-2733-4AE8-944A-4FAF9CBA12D5}"/>
              </a:ext>
            </a:extLst>
          </p:cNvPr>
          <p:cNvPicPr>
            <a:picLocks noChangeAspect="1"/>
          </p:cNvPicPr>
          <p:nvPr/>
        </p:nvPicPr>
        <p:blipFill>
          <a:blip r:embed="rId13"/>
          <a:stretch>
            <a:fillRect/>
          </a:stretch>
        </p:blipFill>
        <p:spPr>
          <a:xfrm>
            <a:off x="7970807" y="18865971"/>
            <a:ext cx="1052424" cy="1052424"/>
          </a:xfrm>
          <a:prstGeom prst="rect">
            <a:avLst/>
          </a:prstGeom>
        </p:spPr>
      </p:pic>
      <p:pic>
        <p:nvPicPr>
          <p:cNvPr id="31" name="Picture 31">
            <a:extLst>
              <a:ext uri="{FF2B5EF4-FFF2-40B4-BE49-F238E27FC236}">
                <a16:creationId xmlns:a16="http://schemas.microsoft.com/office/drawing/2014/main" id="{E8E8837D-0561-4A1D-9EC8-090684611AE0}"/>
              </a:ext>
            </a:extLst>
          </p:cNvPr>
          <p:cNvPicPr>
            <a:picLocks noChangeAspect="1"/>
          </p:cNvPicPr>
          <p:nvPr/>
        </p:nvPicPr>
        <p:blipFill>
          <a:blip r:embed="rId14"/>
          <a:stretch>
            <a:fillRect/>
          </a:stretch>
        </p:blipFill>
        <p:spPr>
          <a:xfrm>
            <a:off x="6788989" y="26824237"/>
            <a:ext cx="1431985" cy="1466491"/>
          </a:xfrm>
          <a:prstGeom prst="rect">
            <a:avLst/>
          </a:prstGeom>
        </p:spPr>
      </p:pic>
      <p:pic>
        <p:nvPicPr>
          <p:cNvPr id="89" name="Picture 31">
            <a:extLst>
              <a:ext uri="{FF2B5EF4-FFF2-40B4-BE49-F238E27FC236}">
                <a16:creationId xmlns:a16="http://schemas.microsoft.com/office/drawing/2014/main" id="{446D75C5-2B91-424A-A355-9587C9274BFD}"/>
              </a:ext>
            </a:extLst>
          </p:cNvPr>
          <p:cNvPicPr>
            <a:picLocks noChangeAspect="1"/>
          </p:cNvPicPr>
          <p:nvPr/>
        </p:nvPicPr>
        <p:blipFill>
          <a:blip r:embed="rId15"/>
          <a:stretch>
            <a:fillRect/>
          </a:stretch>
        </p:blipFill>
        <p:spPr>
          <a:xfrm>
            <a:off x="8962846" y="26841490"/>
            <a:ext cx="1431985" cy="1431985"/>
          </a:xfrm>
          <a:prstGeom prst="rect">
            <a:avLst/>
          </a:prstGeom>
        </p:spPr>
      </p:pic>
      <p:pic>
        <p:nvPicPr>
          <p:cNvPr id="90" name="Picture 31">
            <a:extLst>
              <a:ext uri="{FF2B5EF4-FFF2-40B4-BE49-F238E27FC236}">
                <a16:creationId xmlns:a16="http://schemas.microsoft.com/office/drawing/2014/main" id="{BB74508A-E80B-400F-8843-B54E3892C479}"/>
              </a:ext>
            </a:extLst>
          </p:cNvPr>
          <p:cNvPicPr>
            <a:picLocks noChangeAspect="1"/>
          </p:cNvPicPr>
          <p:nvPr/>
        </p:nvPicPr>
        <p:blipFill>
          <a:blip r:embed="rId16"/>
          <a:stretch>
            <a:fillRect/>
          </a:stretch>
        </p:blipFill>
        <p:spPr>
          <a:xfrm>
            <a:off x="13310558" y="26858743"/>
            <a:ext cx="1431985" cy="1431985"/>
          </a:xfrm>
          <a:prstGeom prst="rect">
            <a:avLst/>
          </a:prstGeom>
        </p:spPr>
      </p:pic>
      <p:pic>
        <p:nvPicPr>
          <p:cNvPr id="91" name="Picture 31">
            <a:extLst>
              <a:ext uri="{FF2B5EF4-FFF2-40B4-BE49-F238E27FC236}">
                <a16:creationId xmlns:a16="http://schemas.microsoft.com/office/drawing/2014/main" id="{B389B890-A14B-407A-83F8-25189AC92FA4}"/>
              </a:ext>
            </a:extLst>
          </p:cNvPr>
          <p:cNvPicPr>
            <a:picLocks noChangeAspect="1"/>
          </p:cNvPicPr>
          <p:nvPr/>
        </p:nvPicPr>
        <p:blipFill>
          <a:blip r:embed="rId17"/>
          <a:stretch>
            <a:fillRect/>
          </a:stretch>
        </p:blipFill>
        <p:spPr>
          <a:xfrm>
            <a:off x="11240220" y="26858743"/>
            <a:ext cx="1431985" cy="1431985"/>
          </a:xfrm>
          <a:prstGeom prst="rect">
            <a:avLst/>
          </a:prstGeom>
        </p:spPr>
      </p:pic>
      <p:sp>
        <p:nvSpPr>
          <p:cNvPr id="33" name="TextBox 32">
            <a:extLst>
              <a:ext uri="{FF2B5EF4-FFF2-40B4-BE49-F238E27FC236}">
                <a16:creationId xmlns:a16="http://schemas.microsoft.com/office/drawing/2014/main" id="{758D5F79-D309-4D70-BA73-43BB4EEC59A7}"/>
              </a:ext>
            </a:extLst>
          </p:cNvPr>
          <p:cNvSpPr txBox="1"/>
          <p:nvPr/>
        </p:nvSpPr>
        <p:spPr>
          <a:xfrm>
            <a:off x="6840747" y="28191523"/>
            <a:ext cx="14837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Dubai Medium"/>
                <a:cs typeface="Dubai Light"/>
              </a:rPr>
              <a:t>AVIA MUSIC</a:t>
            </a:r>
          </a:p>
        </p:txBody>
      </p:sp>
      <p:sp>
        <p:nvSpPr>
          <p:cNvPr id="92" name="TextBox 91">
            <a:extLst>
              <a:ext uri="{FF2B5EF4-FFF2-40B4-BE49-F238E27FC236}">
                <a16:creationId xmlns:a16="http://schemas.microsoft.com/office/drawing/2014/main" id="{E9D470A7-2364-40C0-8742-5DC87036CC43}"/>
              </a:ext>
            </a:extLst>
          </p:cNvPr>
          <p:cNvSpPr txBox="1"/>
          <p:nvPr/>
        </p:nvSpPr>
        <p:spPr>
          <a:xfrm>
            <a:off x="9100867" y="28191522"/>
            <a:ext cx="14837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Dubai Medium"/>
                <a:cs typeface="Dubai Light"/>
              </a:rPr>
              <a:t>DEEP ART</a:t>
            </a:r>
          </a:p>
        </p:txBody>
      </p:sp>
      <p:sp>
        <p:nvSpPr>
          <p:cNvPr id="93" name="TextBox 92">
            <a:extLst>
              <a:ext uri="{FF2B5EF4-FFF2-40B4-BE49-F238E27FC236}">
                <a16:creationId xmlns:a16="http://schemas.microsoft.com/office/drawing/2014/main" id="{31C10980-C7F8-4112-ACA8-C804D2172EF1}"/>
              </a:ext>
            </a:extLst>
          </p:cNvPr>
          <p:cNvSpPr txBox="1"/>
          <p:nvPr/>
        </p:nvSpPr>
        <p:spPr>
          <a:xfrm>
            <a:off x="13483086" y="28191522"/>
            <a:ext cx="14837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Dubai Medium"/>
                <a:cs typeface="Dubai Light"/>
              </a:rPr>
              <a:t>OBVIOUS</a:t>
            </a:r>
            <a:endParaRPr lang="en-US">
              <a:latin typeface="Dubai Medium"/>
              <a:cs typeface="Dubai Medium"/>
            </a:endParaRPr>
          </a:p>
        </p:txBody>
      </p:sp>
      <p:sp>
        <p:nvSpPr>
          <p:cNvPr id="94" name="TextBox 93">
            <a:extLst>
              <a:ext uri="{FF2B5EF4-FFF2-40B4-BE49-F238E27FC236}">
                <a16:creationId xmlns:a16="http://schemas.microsoft.com/office/drawing/2014/main" id="{338C4731-8CFE-4E27-84F4-BCF105527B01}"/>
              </a:ext>
            </a:extLst>
          </p:cNvPr>
          <p:cNvSpPr txBox="1"/>
          <p:nvPr/>
        </p:nvSpPr>
        <p:spPr>
          <a:xfrm>
            <a:off x="11033185" y="28191522"/>
            <a:ext cx="179429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Dubai Medium"/>
                <a:cs typeface="Dubai Light"/>
              </a:rPr>
              <a:t>CLOUDPAINTER</a:t>
            </a:r>
          </a:p>
        </p:txBody>
      </p:sp>
      <p:cxnSp>
        <p:nvCxnSpPr>
          <p:cNvPr id="35" name="Straight Arrow Connector 34">
            <a:extLst>
              <a:ext uri="{FF2B5EF4-FFF2-40B4-BE49-F238E27FC236}">
                <a16:creationId xmlns:a16="http://schemas.microsoft.com/office/drawing/2014/main" id="{2A9FF80C-7F51-44D1-9A9B-D3517909F047}"/>
              </a:ext>
            </a:extLst>
          </p:cNvPr>
          <p:cNvCxnSpPr/>
          <p:nvPr/>
        </p:nvCxnSpPr>
        <p:spPr>
          <a:xfrm>
            <a:off x="5758676" y="13176944"/>
            <a:ext cx="17254" cy="3260783"/>
          </a:xfrm>
          <a:prstGeom prst="straightConnector1">
            <a:avLst/>
          </a:prstGeom>
          <a:ln w="57150">
            <a:headEnd type="triangle"/>
            <a:tailEnd type="triangle"/>
          </a:ln>
        </p:spPr>
        <p:style>
          <a:lnRef idx="3">
            <a:schemeClr val="dk1"/>
          </a:lnRef>
          <a:fillRef idx="0">
            <a:schemeClr val="dk1"/>
          </a:fillRef>
          <a:effectRef idx="2">
            <a:schemeClr val="dk1"/>
          </a:effectRef>
          <a:fontRef idx="minor">
            <a:schemeClr val="tx1"/>
          </a:fontRef>
        </p:style>
      </p:cxnSp>
      <p:cxnSp>
        <p:nvCxnSpPr>
          <p:cNvPr id="45" name="Straight Arrow Connector 44">
            <a:extLst>
              <a:ext uri="{FF2B5EF4-FFF2-40B4-BE49-F238E27FC236}">
                <a16:creationId xmlns:a16="http://schemas.microsoft.com/office/drawing/2014/main" id="{1DA0E223-68E3-4DEC-9449-27C279CEA2FF}"/>
              </a:ext>
            </a:extLst>
          </p:cNvPr>
          <p:cNvCxnSpPr/>
          <p:nvPr/>
        </p:nvCxnSpPr>
        <p:spPr>
          <a:xfrm flipV="1">
            <a:off x="5470225" y="14838510"/>
            <a:ext cx="293297" cy="17253"/>
          </a:xfrm>
          <a:prstGeom prst="straightConnector1">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a:extLst>
              <a:ext uri="{FF2B5EF4-FFF2-40B4-BE49-F238E27FC236}">
                <a16:creationId xmlns:a16="http://schemas.microsoft.com/office/drawing/2014/main" id="{3209C797-4683-45D2-9A0A-B69367872805}"/>
              </a:ext>
            </a:extLst>
          </p:cNvPr>
          <p:cNvSpPr/>
          <p:nvPr/>
        </p:nvSpPr>
        <p:spPr>
          <a:xfrm>
            <a:off x="7838911" y="9693195"/>
            <a:ext cx="7135141" cy="3502320"/>
          </a:xfrm>
          <a:prstGeom prst="rect">
            <a:avLst/>
          </a:prstGeom>
          <a:noFill/>
          <a:ln w="762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ourier New" panose="02070309020205020404" pitchFamily="49" charset="0"/>
              <a:cs typeface="Courier New" panose="02070309020205020404" pitchFamily="49" charset="0"/>
            </a:endParaRPr>
          </a:p>
        </p:txBody>
      </p:sp>
      <p:sp>
        <p:nvSpPr>
          <p:cNvPr id="95" name="Arrow: Chevron 94">
            <a:extLst>
              <a:ext uri="{FF2B5EF4-FFF2-40B4-BE49-F238E27FC236}">
                <a16:creationId xmlns:a16="http://schemas.microsoft.com/office/drawing/2014/main" id="{DBD952F3-DC16-41FB-B61D-F4871D1634B4}"/>
              </a:ext>
            </a:extLst>
          </p:cNvPr>
          <p:cNvSpPr/>
          <p:nvPr/>
        </p:nvSpPr>
        <p:spPr>
          <a:xfrm>
            <a:off x="6984357" y="17116277"/>
            <a:ext cx="401536" cy="2289168"/>
          </a:xfrm>
          <a:prstGeom prst="chevron">
            <a:avLst>
              <a:gd name="adj" fmla="val 76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6" name="Arrow: Chevron 95">
            <a:extLst>
              <a:ext uri="{FF2B5EF4-FFF2-40B4-BE49-F238E27FC236}">
                <a16:creationId xmlns:a16="http://schemas.microsoft.com/office/drawing/2014/main" id="{A81B19DE-BF3C-43D2-A487-2E0BAA89C45B}"/>
              </a:ext>
            </a:extLst>
          </p:cNvPr>
          <p:cNvSpPr/>
          <p:nvPr/>
        </p:nvSpPr>
        <p:spPr>
          <a:xfrm>
            <a:off x="6949851" y="10387673"/>
            <a:ext cx="401536" cy="2289168"/>
          </a:xfrm>
          <a:prstGeom prst="chevron">
            <a:avLst>
              <a:gd name="adj" fmla="val 769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1" name="TextBox 20">
            <a:extLst>
              <a:ext uri="{FF2B5EF4-FFF2-40B4-BE49-F238E27FC236}">
                <a16:creationId xmlns:a16="http://schemas.microsoft.com/office/drawing/2014/main" id="{AADED938-9E72-4B73-8EB5-3220473FF7E7}"/>
              </a:ext>
            </a:extLst>
          </p:cNvPr>
          <p:cNvSpPr txBox="1"/>
          <p:nvPr/>
        </p:nvSpPr>
        <p:spPr>
          <a:xfrm>
            <a:off x="11107047" y="1133554"/>
            <a:ext cx="4830793" cy="40164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just"/>
            <a:r>
              <a:rPr lang="en-US" sz="1700" dirty="0">
                <a:latin typeface="Dubai Medium"/>
                <a:cs typeface="Dubai Medium"/>
              </a:rPr>
              <a:t>In this poster, I aim to break down the key components of Sean Kelly's essay, highlighting the arguments with which I am in  agreement, and those which I believe are misinformed. In order to do so, I will model both Human and Computer processing with three major components: input, function, and output. The goal is to gain a better understanding of the ways in which human and AI consciousness relate and differ, such that we may make informed decisions regarding the issue of creativity.   </a:t>
            </a:r>
            <a:endParaRPr lang="en-US" sz="1700" dirty="0">
              <a:ea typeface="+mn-lt"/>
              <a:cs typeface="+mn-lt"/>
            </a:endParaRPr>
          </a:p>
          <a:p>
            <a:pPr algn="just"/>
            <a:br>
              <a:rPr lang="en-US" sz="1700" dirty="0">
                <a:ea typeface="+mn-lt"/>
                <a:cs typeface="+mn-lt"/>
              </a:rPr>
            </a:br>
            <a:endParaRPr lang="en-US" sz="1700" dirty="0">
              <a:ea typeface="+mn-lt"/>
              <a:cs typeface="+mn-lt"/>
            </a:endParaRPr>
          </a:p>
          <a:p>
            <a:pPr algn="just"/>
            <a:endParaRPr lang="en-US" sz="1700" dirty="0">
              <a:ea typeface="+mn-lt"/>
              <a:cs typeface="+mn-lt"/>
            </a:endParaRPr>
          </a:p>
          <a:p>
            <a:pPr algn="just"/>
            <a:endParaRPr lang="en-US" sz="1700" dirty="0">
              <a:latin typeface="Dubai Medium"/>
              <a:cs typeface="Calibri"/>
            </a:endParaRPr>
          </a:p>
        </p:txBody>
      </p:sp>
      <p:pic>
        <p:nvPicPr>
          <p:cNvPr id="24" name="Picture 26">
            <a:extLst>
              <a:ext uri="{FF2B5EF4-FFF2-40B4-BE49-F238E27FC236}">
                <a16:creationId xmlns:a16="http://schemas.microsoft.com/office/drawing/2014/main" id="{EB3E45B0-CE76-4763-8E61-AFBEAC893BAD}"/>
              </a:ext>
            </a:extLst>
          </p:cNvPr>
          <p:cNvPicPr>
            <a:picLocks noChangeAspect="1"/>
          </p:cNvPicPr>
          <p:nvPr/>
        </p:nvPicPr>
        <p:blipFill>
          <a:blip r:embed="rId18"/>
          <a:stretch>
            <a:fillRect/>
          </a:stretch>
        </p:blipFill>
        <p:spPr>
          <a:xfrm>
            <a:off x="14380234" y="3752491"/>
            <a:ext cx="1535505" cy="1587262"/>
          </a:xfrm>
          <a:prstGeom prst="rect">
            <a:avLst/>
          </a:prstGeom>
        </p:spPr>
      </p:pic>
      <p:sp>
        <p:nvSpPr>
          <p:cNvPr id="28" name="TextBox 27">
            <a:extLst>
              <a:ext uri="{FF2B5EF4-FFF2-40B4-BE49-F238E27FC236}">
                <a16:creationId xmlns:a16="http://schemas.microsoft.com/office/drawing/2014/main" id="{8F4D7A89-15E5-4FE6-8847-857E41707A38}"/>
              </a:ext>
            </a:extLst>
          </p:cNvPr>
          <p:cNvSpPr txBox="1"/>
          <p:nvPr/>
        </p:nvSpPr>
        <p:spPr>
          <a:xfrm>
            <a:off x="11129153" y="4611895"/>
            <a:ext cx="3226278"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700">
                <a:latin typeface="Dubai Medium"/>
                <a:cs typeface="Dubai Medium"/>
              </a:rPr>
              <a:t>You can find the Sean Kelly's full essay and more, here            ----&gt;</a:t>
            </a:r>
          </a:p>
        </p:txBody>
      </p:sp>
    </p:spTree>
    <p:extLst>
      <p:ext uri="{BB962C8B-B14F-4D97-AF65-F5344CB8AC3E}">
        <p14:creationId xmlns:p14="http://schemas.microsoft.com/office/powerpoint/2010/main" val="39991747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732</Words>
  <Application>Microsoft Office PowerPoint</Application>
  <PresentationFormat>Custom</PresentationFormat>
  <Paragraphs>58</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Calibri</vt:lpstr>
      <vt:lpstr>Calibri Light</vt:lpstr>
      <vt:lpstr>Courier New</vt:lpstr>
      <vt:lpstr>Dubai Light</vt:lpstr>
      <vt:lpstr>Dubai Medium</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Beatty, Max</dc:creator>
  <cp:lastModifiedBy>Beatty, Max</cp:lastModifiedBy>
  <cp:revision>29</cp:revision>
  <dcterms:created xsi:type="dcterms:W3CDTF">2019-05-13T11:43:29Z</dcterms:created>
  <dcterms:modified xsi:type="dcterms:W3CDTF">2019-05-14T23:41:37Z</dcterms:modified>
</cp:coreProperties>
</file>