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48" r:id="rId4"/>
  </p:sldMasterIdLst>
  <p:notesMasterIdLst>
    <p:notesMasterId r:id="rId5"/>
  </p:notesMasterIdLst>
  <p:sldIdLst>
    <p:sldId id="256" r:id="rId6"/>
  </p:sldIdLst>
  <p:sldSz cy="32918400" cx="32918400"/>
  <p:notesSz cx="6858000" cy="9144000"/>
  <p:embeddedFontLst>
    <p:embeddedFont>
      <p:font typeface="Domine"/>
      <p:regular r:id="rId7"/>
      <p:bold r:id="rId8"/>
    </p:embeddedFont>
    <p:embeddedFont>
      <p:font typeface="Montserrat ExtraBold"/>
      <p:bold r:id="rId9"/>
      <p:boldItalic r:id="rId1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6912">
          <p15:clr>
            <a:srgbClr val="A4A3A4"/>
          </p15:clr>
        </p15:guide>
        <p15:guide id="2" pos="7776">
          <p15:clr>
            <a:srgbClr val="A4A3A4"/>
          </p15:clr>
        </p15:guide>
        <p15:guide id="3" orient="horz" pos="10368">
          <p15:clr>
            <a:srgbClr val="A4A3A4"/>
          </p15:clr>
        </p15:guide>
        <p15:guide id="4" pos="10368">
          <p15:clr>
            <a:srgbClr val="A4A3A4"/>
          </p15:clr>
        </p15:guide>
      </p15:sldGuideLst>
    </p:ext>
    <p:ext uri="http://customooxmlschemas.google.com/">
      <go:slidesCustomData xmlns:go="http://customooxmlschemas.google.com/" r:id="rId11" roundtripDataSignature="AMtx7mhGFD0UwhZ5zTk39bZsvkWuYIh7s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6912" orient="horz"/>
        <p:guide pos="7776"/>
        <p:guide pos="10368" orient="horz"/>
        <p:guide pos="10368"/>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11" Type="http://customschemas.google.com/relationships/presentationmetadata" Target="metadata"/><Relationship Id="rId10" Type="http://schemas.openxmlformats.org/officeDocument/2006/relationships/font" Target="fonts/MontserratExtraBold-boldItalic.fntdata"/><Relationship Id="rId9" Type="http://schemas.openxmlformats.org/officeDocument/2006/relationships/font" Target="fonts/MontserratExtraBold-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font" Target="fonts/Domine-regular.fntdata"/><Relationship Id="rId8" Type="http://schemas.openxmlformats.org/officeDocument/2006/relationships/font" Target="fonts/Domine-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8698"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8698"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8698"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8698"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8698"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8698"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8698"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8698"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8698"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8698"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8698"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8698"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8698"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8698"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8698"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8698"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714500" y="685800"/>
            <a:ext cx="3429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57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57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57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57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57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57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57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57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57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8698"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8698"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8698"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8698"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8698"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8698"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8698"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8698"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 name="Shape 16"/>
        <p:cNvGrpSpPr/>
        <p:nvPr/>
      </p:nvGrpSpPr>
      <p:grpSpPr>
        <a:xfrm>
          <a:off x="0" y="0"/>
          <a:ext cx="0" cy="0"/>
          <a:chOff x="0" y="0"/>
          <a:chExt cx="0" cy="0"/>
        </a:xfrm>
      </p:grpSpPr>
      <p:sp>
        <p:nvSpPr>
          <p:cNvPr id="17" name="Google Shape;17;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 name="Google Shape;18;p1:notes"/>
          <p:cNvSpPr/>
          <p:nvPr>
            <p:ph idx="2" type="sldImg"/>
          </p:nvPr>
        </p:nvSpPr>
        <p:spPr>
          <a:xfrm>
            <a:off x="1714500" y="685800"/>
            <a:ext cx="3429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ustom Layout">
  <p:cSld name="Custom Layout">
    <p:spTree>
      <p:nvGrpSpPr>
        <p:cNvPr id="14" name="Shape 14"/>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5" name="Shape 15"/>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pic>
        <p:nvPicPr>
          <p:cNvPr id="10" name="Google Shape;10;p2"/>
          <p:cNvPicPr preferRelativeResize="0"/>
          <p:nvPr/>
        </p:nvPicPr>
        <p:blipFill rotWithShape="1">
          <a:blip r:embed="rId1">
            <a:alphaModFix/>
          </a:blip>
          <a:srcRect b="0" l="0" r="0" t="0"/>
          <a:stretch/>
        </p:blipFill>
        <p:spPr>
          <a:xfrm rot="-5400000">
            <a:off x="-11506200" y="16459200"/>
            <a:ext cx="14274800" cy="4368800"/>
          </a:xfrm>
          <a:prstGeom prst="rect">
            <a:avLst/>
          </a:prstGeom>
          <a:noFill/>
          <a:ln>
            <a:noFill/>
          </a:ln>
        </p:spPr>
      </p:pic>
      <p:pic>
        <p:nvPicPr>
          <p:cNvPr id="11" name="Google Shape;11;p2"/>
          <p:cNvPicPr preferRelativeResize="0"/>
          <p:nvPr/>
        </p:nvPicPr>
        <p:blipFill rotWithShape="1">
          <a:blip r:embed="rId1">
            <a:alphaModFix/>
          </a:blip>
          <a:srcRect b="0" l="0" r="0" t="0"/>
          <a:stretch/>
        </p:blipFill>
        <p:spPr>
          <a:xfrm rot="5400000">
            <a:off x="30149800" y="16459200"/>
            <a:ext cx="14274800" cy="4368800"/>
          </a:xfrm>
          <a:prstGeom prst="rect">
            <a:avLst/>
          </a:prstGeom>
          <a:noFill/>
          <a:ln>
            <a:noFill/>
          </a:ln>
        </p:spPr>
      </p:pic>
      <p:pic>
        <p:nvPicPr>
          <p:cNvPr id="12" name="Google Shape;12;p2"/>
          <p:cNvPicPr preferRelativeResize="0"/>
          <p:nvPr/>
        </p:nvPicPr>
        <p:blipFill rotWithShape="1">
          <a:blip r:embed="rId2">
            <a:alphaModFix/>
          </a:blip>
          <a:srcRect b="0" l="0" r="0" t="0"/>
          <a:stretch/>
        </p:blipFill>
        <p:spPr>
          <a:xfrm>
            <a:off x="1473200" y="33426400"/>
            <a:ext cx="29972000" cy="1549400"/>
          </a:xfrm>
          <a:prstGeom prst="rect">
            <a:avLst/>
          </a:prstGeom>
          <a:noFill/>
          <a:ln>
            <a:noFill/>
          </a:ln>
        </p:spPr>
      </p:pic>
      <p:sp>
        <p:nvSpPr>
          <p:cNvPr id="13" name="Google Shape;13;p2"/>
          <p:cNvSpPr/>
          <p:nvPr/>
        </p:nvSpPr>
        <p:spPr>
          <a:xfrm>
            <a:off x="1473200" y="33997900"/>
            <a:ext cx="16459200" cy="12700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0" i="0" lang="en-US" sz="4880" u="none" cap="none" strike="noStrike">
                <a:solidFill>
                  <a:srgbClr val="808080"/>
                </a:solidFill>
                <a:latin typeface="Arial"/>
                <a:ea typeface="Arial"/>
                <a:cs typeface="Arial"/>
                <a:sym typeface="Arial"/>
              </a:rPr>
              <a:t>Template ID: assessingslate  Size: 36x36</a:t>
            </a:r>
            <a:endParaRPr/>
          </a:p>
        </p:txBody>
      </p:sp>
    </p:spTree>
  </p:cSld>
  <p:clrMap accent1="accent1" accent2="accent2" accent3="accent3" accent4="accent4" accent5="accent5" accent6="accent6" bg1="lt1" bg2="dk2" tx1="dk1" tx2="lt2" folHlink="folHlink" hlink="hlink"/>
  <p:sldLayoutIdLst>
    <p:sldLayoutId id="2147483649" r:id="rId3"/>
    <p:sldLayoutId id="2147483650"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www.nytimes.com/2014/08/19/opinion/roger-cohen-ambivalence-about-america.html?hp&amp;action=click&amp;pgtype=Homepage&amp;module=c-column-top-span-region&amp;region=c-column-top-span-region&amp;WT.nav=c-column-top-span-region." TargetMode="External"/><Relationship Id="rId4" Type="http://schemas.openxmlformats.org/officeDocument/2006/relationships/hyperlink" Target="http://www.start.umd.edu/gtd/" TargetMode="External"/><Relationship Id="rId10" Type="http://schemas.openxmlformats.org/officeDocument/2006/relationships/image" Target="../media/image4.png"/><Relationship Id="rId9" Type="http://schemas.openxmlformats.org/officeDocument/2006/relationships/image" Target="../media/image8.png"/><Relationship Id="rId5" Type="http://schemas.openxmlformats.org/officeDocument/2006/relationships/image" Target="../media/image3.png"/><Relationship Id="rId6" Type="http://schemas.openxmlformats.org/officeDocument/2006/relationships/image" Target="../media/image6.png"/><Relationship Id="rId7" Type="http://schemas.openxmlformats.org/officeDocument/2006/relationships/image" Target="../media/image5.png"/><Relationship Id="rId8"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 name="Shape 19"/>
        <p:cNvGrpSpPr/>
        <p:nvPr/>
      </p:nvGrpSpPr>
      <p:grpSpPr>
        <a:xfrm>
          <a:off x="0" y="0"/>
          <a:ext cx="0" cy="0"/>
          <a:chOff x="0" y="0"/>
          <a:chExt cx="0" cy="0"/>
        </a:xfrm>
      </p:grpSpPr>
      <p:sp>
        <p:nvSpPr>
          <p:cNvPr id="20" name="Google Shape;20;p1"/>
          <p:cNvSpPr/>
          <p:nvPr/>
        </p:nvSpPr>
        <p:spPr>
          <a:xfrm>
            <a:off x="22245823" y="15087434"/>
            <a:ext cx="10053145" cy="10235245"/>
          </a:xfrm>
          <a:prstGeom prst="roundRect">
            <a:avLst>
              <a:gd fmla="val 1477" name="adj"/>
            </a:avLst>
          </a:prstGeom>
          <a:solidFill>
            <a:srgbClr val="DEC8EE">
              <a:alpha val="8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200" u="none" cap="none" strike="noStrike">
              <a:solidFill>
                <a:schemeClr val="dk1"/>
              </a:solidFill>
              <a:latin typeface="Arial"/>
              <a:ea typeface="Arial"/>
              <a:cs typeface="Arial"/>
              <a:sym typeface="Arial"/>
            </a:endParaRPr>
          </a:p>
        </p:txBody>
      </p:sp>
      <p:sp>
        <p:nvSpPr>
          <p:cNvPr id="21" name="Google Shape;21;p1"/>
          <p:cNvSpPr/>
          <p:nvPr/>
        </p:nvSpPr>
        <p:spPr>
          <a:xfrm>
            <a:off x="0" y="0"/>
            <a:ext cx="32918401" cy="4689069"/>
          </a:xfrm>
          <a:prstGeom prst="rect">
            <a:avLst/>
          </a:prstGeom>
          <a:solidFill>
            <a:srgbClr val="58267E"/>
          </a:solidFill>
          <a:ln>
            <a:noFill/>
          </a:ln>
        </p:spPr>
        <p:txBody>
          <a:bodyPr anchorCtr="0" anchor="ctr" bIns="48000" lIns="96000" spcFirstLastPara="1" rIns="96000" wrap="square" tIns="48000">
            <a:noAutofit/>
          </a:bodyPr>
          <a:lstStyle/>
          <a:p>
            <a:pPr indent="0" lvl="0" marL="0" marR="0" rtl="0" algn="ctr">
              <a:spcBef>
                <a:spcPts val="0"/>
              </a:spcBef>
              <a:spcAft>
                <a:spcPts val="0"/>
              </a:spcAft>
              <a:buNone/>
            </a:pPr>
            <a:r>
              <a:t/>
            </a:r>
            <a:endParaRPr b="0" i="0" sz="6524" u="none" cap="none" strike="noStrike">
              <a:solidFill>
                <a:srgbClr val="7030A0"/>
              </a:solidFill>
              <a:latin typeface="Arial"/>
              <a:ea typeface="Arial"/>
              <a:cs typeface="Arial"/>
              <a:sym typeface="Arial"/>
            </a:endParaRPr>
          </a:p>
        </p:txBody>
      </p:sp>
      <p:sp>
        <p:nvSpPr>
          <p:cNvPr id="22" name="Google Shape;22;p1"/>
          <p:cNvSpPr txBox="1"/>
          <p:nvPr/>
        </p:nvSpPr>
        <p:spPr>
          <a:xfrm>
            <a:off x="1028700" y="483677"/>
            <a:ext cx="30861000" cy="2060100"/>
          </a:xfrm>
          <a:prstGeom prst="rect">
            <a:avLst/>
          </a:prstGeom>
          <a:noFill/>
          <a:ln>
            <a:noFill/>
          </a:ln>
        </p:spPr>
        <p:txBody>
          <a:bodyPr anchorCtr="0" anchor="t" bIns="48000" lIns="96000" spcFirstLastPara="1" rIns="96000" wrap="square" tIns="48000">
            <a:noAutofit/>
          </a:bodyPr>
          <a:lstStyle/>
          <a:p>
            <a:pPr indent="0" lvl="0" marL="0" marR="0" rtl="0" algn="ctr">
              <a:spcBef>
                <a:spcPts val="0"/>
              </a:spcBef>
              <a:spcAft>
                <a:spcPts val="0"/>
              </a:spcAft>
              <a:buClr>
                <a:schemeClr val="lt1"/>
              </a:buClr>
              <a:buSzPts val="6400"/>
              <a:buFont typeface="Montserrat ExtraBold"/>
              <a:buNone/>
            </a:pPr>
            <a:r>
              <a:rPr b="1" i="0" lang="en-US" sz="6400" u="none" cap="none" strike="noStrike">
                <a:solidFill>
                  <a:schemeClr val="lt1"/>
                </a:solidFill>
                <a:latin typeface="Montserrat ExtraBold"/>
                <a:ea typeface="Montserrat ExtraBold"/>
                <a:cs typeface="Montserrat ExtraBold"/>
                <a:sym typeface="Montserrat ExtraBold"/>
              </a:rPr>
              <a:t>Does U.S. Conflict Intervention Provoke </a:t>
            </a:r>
            <a:endParaRPr/>
          </a:p>
          <a:p>
            <a:pPr indent="0" lvl="0" marL="0" marR="0" rtl="0" algn="ctr">
              <a:spcBef>
                <a:spcPts val="0"/>
              </a:spcBef>
              <a:spcAft>
                <a:spcPts val="0"/>
              </a:spcAft>
              <a:buClr>
                <a:schemeClr val="lt1"/>
              </a:buClr>
              <a:buSzPts val="6400"/>
              <a:buFont typeface="Montserrat ExtraBold"/>
              <a:buNone/>
            </a:pPr>
            <a:r>
              <a:rPr b="1" i="0" lang="en-US" sz="6400" u="none" cap="none" strike="noStrike">
                <a:solidFill>
                  <a:schemeClr val="lt1"/>
                </a:solidFill>
                <a:latin typeface="Montserrat ExtraBold"/>
                <a:ea typeface="Montserrat ExtraBold"/>
                <a:cs typeface="Montserrat ExtraBold"/>
                <a:sym typeface="Montserrat ExtraBold"/>
              </a:rPr>
              <a:t>Terrorism in the Middle East and North Africa?</a:t>
            </a:r>
            <a:endParaRPr/>
          </a:p>
        </p:txBody>
      </p:sp>
      <p:sp>
        <p:nvSpPr>
          <p:cNvPr id="23" name="Google Shape;23;p1"/>
          <p:cNvSpPr txBox="1"/>
          <p:nvPr/>
        </p:nvSpPr>
        <p:spPr>
          <a:xfrm>
            <a:off x="1028700" y="2722921"/>
            <a:ext cx="30860999" cy="1518877"/>
          </a:xfrm>
          <a:prstGeom prst="rect">
            <a:avLst/>
          </a:prstGeom>
          <a:noFill/>
          <a:ln>
            <a:noFill/>
          </a:ln>
        </p:spPr>
        <p:txBody>
          <a:bodyPr anchorCtr="0" anchor="t" bIns="48000" lIns="96000" spcFirstLastPara="1" rIns="96000" wrap="square" tIns="48000">
            <a:spAutoFit/>
          </a:bodyPr>
          <a:lstStyle/>
          <a:p>
            <a:pPr indent="0" lvl="0" marL="0" marR="0" rtl="0" algn="ctr">
              <a:spcBef>
                <a:spcPts val="0"/>
              </a:spcBef>
              <a:spcAft>
                <a:spcPts val="0"/>
              </a:spcAft>
              <a:buClr>
                <a:schemeClr val="lt1"/>
              </a:buClr>
              <a:buSzPts val="4200"/>
              <a:buFont typeface="Arial"/>
              <a:buNone/>
            </a:pPr>
            <a:r>
              <a:rPr b="0" i="0" lang="en-US" sz="4200" u="none" cap="none" strike="noStrike">
                <a:solidFill>
                  <a:schemeClr val="lt1"/>
                </a:solidFill>
                <a:latin typeface="Domine"/>
                <a:ea typeface="Domine"/>
                <a:cs typeface="Domine"/>
                <a:sym typeface="Domine"/>
              </a:rPr>
              <a:t>Savannah Noel Overly | A Data Analysis Project for Programming Humanity</a:t>
            </a:r>
            <a:endParaRPr/>
          </a:p>
          <a:p>
            <a:pPr indent="0" lvl="0" marL="0" marR="0" rtl="0" algn="ctr">
              <a:spcBef>
                <a:spcPts val="840"/>
              </a:spcBef>
              <a:spcAft>
                <a:spcPts val="0"/>
              </a:spcAft>
              <a:buClr>
                <a:schemeClr val="lt1"/>
              </a:buClr>
              <a:buSzPts val="4200"/>
              <a:buFont typeface="Arial"/>
              <a:buNone/>
            </a:pPr>
            <a:r>
              <a:rPr b="0" i="0" lang="en-US" sz="4200" u="none" cap="none" strike="noStrike">
                <a:solidFill>
                  <a:schemeClr val="lt1"/>
                </a:solidFill>
                <a:latin typeface="Domine"/>
                <a:ea typeface="Domine"/>
                <a:cs typeface="Domine"/>
                <a:sym typeface="Domine"/>
              </a:rPr>
              <a:t>Professors Jon Chun and Katherine Elkins</a:t>
            </a:r>
            <a:endParaRPr/>
          </a:p>
        </p:txBody>
      </p:sp>
      <p:sp>
        <p:nvSpPr>
          <p:cNvPr id="24" name="Google Shape;24;p1"/>
          <p:cNvSpPr/>
          <p:nvPr/>
        </p:nvSpPr>
        <p:spPr>
          <a:xfrm>
            <a:off x="22245823" y="25993995"/>
            <a:ext cx="10053145" cy="6186981"/>
          </a:xfrm>
          <a:prstGeom prst="roundRect">
            <a:avLst>
              <a:gd fmla="val 3948" name="adj"/>
            </a:avLst>
          </a:prstGeom>
          <a:solidFill>
            <a:srgbClr val="DEC8E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200" u="none" cap="none" strike="noStrike">
              <a:solidFill>
                <a:schemeClr val="dk1"/>
              </a:solidFill>
              <a:latin typeface="Arial"/>
              <a:ea typeface="Arial"/>
              <a:cs typeface="Arial"/>
              <a:sym typeface="Arial"/>
            </a:endParaRPr>
          </a:p>
        </p:txBody>
      </p:sp>
      <p:sp>
        <p:nvSpPr>
          <p:cNvPr id="25" name="Google Shape;25;p1"/>
          <p:cNvSpPr txBox="1"/>
          <p:nvPr/>
        </p:nvSpPr>
        <p:spPr>
          <a:xfrm>
            <a:off x="22676583" y="27540772"/>
            <a:ext cx="9139223" cy="3416320"/>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rgbClr val="3F3F3F"/>
              </a:buClr>
              <a:buSzPts val="2400"/>
              <a:buFont typeface="Arial"/>
              <a:buChar char="•"/>
            </a:pPr>
            <a:r>
              <a:rPr b="0" i="0" lang="en-US" sz="2400" u="none" cap="none" strike="noStrike">
                <a:solidFill>
                  <a:srgbClr val="3F3F3F"/>
                </a:solidFill>
                <a:latin typeface="Arial"/>
                <a:ea typeface="Arial"/>
                <a:cs typeface="Arial"/>
                <a:sym typeface="Arial"/>
              </a:rPr>
              <a:t>Cohen, Roger. “Ambivalence About America.” </a:t>
            </a:r>
            <a:r>
              <a:rPr b="0" i="1" lang="en-US" sz="2400" u="none" cap="none" strike="noStrike">
                <a:solidFill>
                  <a:srgbClr val="3F3F3F"/>
                </a:solidFill>
                <a:latin typeface="Arial"/>
                <a:ea typeface="Arial"/>
                <a:cs typeface="Arial"/>
                <a:sym typeface="Arial"/>
              </a:rPr>
              <a:t>The New York Times</a:t>
            </a:r>
            <a:r>
              <a:rPr b="0" i="0" lang="en-US" sz="2400" u="none" cap="none" strike="noStrike">
                <a:solidFill>
                  <a:srgbClr val="3F3F3F"/>
                </a:solidFill>
                <a:latin typeface="Arial"/>
                <a:ea typeface="Arial"/>
                <a:cs typeface="Arial"/>
                <a:sym typeface="Arial"/>
              </a:rPr>
              <a:t>, The New York Times, 19 Aug. 2014, view </a:t>
            </a:r>
            <a:r>
              <a:rPr b="0" i="0" lang="en-US" sz="2400" u="sng" cap="none" strike="noStrike">
                <a:solidFill>
                  <a:srgbClr val="3F3F3F"/>
                </a:solidFill>
                <a:latin typeface="Arial"/>
                <a:ea typeface="Arial"/>
                <a:cs typeface="Arial"/>
                <a:sym typeface="Arial"/>
                <a:hlinkClick r:id="rId3"/>
              </a:rPr>
              <a:t>here</a:t>
            </a:r>
            <a:r>
              <a:rPr b="0" i="0" lang="en-US" sz="2400" u="none" cap="none" strike="noStrike">
                <a:solidFill>
                  <a:srgbClr val="3F3F3F"/>
                </a:solidFill>
                <a:latin typeface="Arial"/>
                <a:ea typeface="Arial"/>
                <a:cs typeface="Arial"/>
                <a:sym typeface="Arial"/>
              </a:rPr>
              <a:t>.</a:t>
            </a:r>
            <a:endParaRPr/>
          </a:p>
          <a:p>
            <a:pPr indent="-342900" lvl="0" marL="342900" marR="0" rtl="0" algn="l">
              <a:spcBef>
                <a:spcPts val="0"/>
              </a:spcBef>
              <a:spcAft>
                <a:spcPts val="0"/>
              </a:spcAft>
              <a:buClr>
                <a:srgbClr val="3F3F3F"/>
              </a:buClr>
              <a:buSzPts val="2400"/>
              <a:buFont typeface="Arial"/>
              <a:buChar char="•"/>
            </a:pPr>
            <a:r>
              <a:rPr b="0" i="0" lang="en-US" sz="2400" u="none" cap="none" strike="noStrike">
                <a:solidFill>
                  <a:srgbClr val="3F3F3F"/>
                </a:solidFill>
                <a:latin typeface="Arial"/>
                <a:ea typeface="Arial"/>
                <a:cs typeface="Arial"/>
                <a:sym typeface="Arial"/>
              </a:rPr>
              <a:t>“Global Terrorism Database.” </a:t>
            </a:r>
            <a:r>
              <a:rPr b="0" i="1" lang="en-US" sz="2400" u="none" cap="none" strike="noStrike">
                <a:solidFill>
                  <a:srgbClr val="3F3F3F"/>
                </a:solidFill>
                <a:latin typeface="Arial"/>
                <a:ea typeface="Arial"/>
                <a:cs typeface="Arial"/>
                <a:sym typeface="Arial"/>
              </a:rPr>
              <a:t>Global Terrorism Database</a:t>
            </a:r>
            <a:r>
              <a:rPr b="0" i="0" lang="en-US" sz="2400" u="none" cap="none" strike="noStrike">
                <a:solidFill>
                  <a:srgbClr val="3F3F3F"/>
                </a:solidFill>
                <a:latin typeface="Arial"/>
                <a:ea typeface="Arial"/>
                <a:cs typeface="Arial"/>
                <a:sym typeface="Arial"/>
              </a:rPr>
              <a:t>, University of Maryland, 2017, </a:t>
            </a:r>
            <a:r>
              <a:rPr b="0" i="0" lang="en-US" sz="2400" u="sng" cap="none" strike="noStrike">
                <a:solidFill>
                  <a:srgbClr val="3F3F3F"/>
                </a:solidFill>
                <a:latin typeface="Arial"/>
                <a:ea typeface="Arial"/>
                <a:cs typeface="Arial"/>
                <a:sym typeface="Arial"/>
                <a:hlinkClick r:id="rId4"/>
              </a:rPr>
              <a:t>www.start.umd.edu/gtd/</a:t>
            </a:r>
            <a:r>
              <a:rPr b="0" i="0" lang="en-US" sz="2400" u="none" cap="none" strike="noStrike">
                <a:solidFill>
                  <a:srgbClr val="3F3F3F"/>
                </a:solidFill>
                <a:latin typeface="Arial"/>
                <a:ea typeface="Arial"/>
                <a:cs typeface="Arial"/>
                <a:sym typeface="Arial"/>
              </a:rPr>
              <a:t>.</a:t>
            </a:r>
            <a:endParaRPr/>
          </a:p>
          <a:p>
            <a:pPr indent="-190500" lvl="0" marL="342900" marR="0" rtl="0" algn="l">
              <a:spcBef>
                <a:spcPts val="0"/>
              </a:spcBef>
              <a:spcAft>
                <a:spcPts val="0"/>
              </a:spcAft>
              <a:buClr>
                <a:schemeClr val="dk1"/>
              </a:buClr>
              <a:buSzPts val="2400"/>
              <a:buFont typeface="Arial"/>
              <a:buNone/>
            </a:pPr>
            <a:r>
              <a:t/>
            </a:r>
            <a:endParaRPr b="0" i="0" sz="2400" u="none" cap="none" strike="noStrike">
              <a:solidFill>
                <a:schemeClr val="dk1"/>
              </a:solidFill>
              <a:latin typeface="Arial"/>
              <a:ea typeface="Arial"/>
              <a:cs typeface="Arial"/>
              <a:sym typeface="Arial"/>
            </a:endParaRPr>
          </a:p>
          <a:p>
            <a:pPr indent="0" lvl="0" marL="0" marR="0" rtl="0" algn="l">
              <a:spcBef>
                <a:spcPts val="0"/>
              </a:spcBef>
              <a:spcAft>
                <a:spcPts val="0"/>
              </a:spcAft>
              <a:buNone/>
            </a:pPr>
            <a:r>
              <a:t/>
            </a:r>
            <a:endParaRPr b="0" i="0" sz="2400" u="none" cap="none" strike="noStrike">
              <a:solidFill>
                <a:srgbClr val="595959"/>
              </a:solidFill>
              <a:latin typeface="Domine"/>
              <a:ea typeface="Domine"/>
              <a:cs typeface="Domine"/>
              <a:sym typeface="Domine"/>
            </a:endParaRPr>
          </a:p>
          <a:p>
            <a:pPr indent="0" lvl="0" marL="0" marR="0" rtl="0" algn="l">
              <a:spcBef>
                <a:spcPts val="0"/>
              </a:spcBef>
              <a:spcAft>
                <a:spcPts val="0"/>
              </a:spcAft>
              <a:buNone/>
            </a:pPr>
            <a:r>
              <a:rPr b="1" i="0" lang="en-US" sz="2400" u="none" cap="none" strike="noStrike">
                <a:solidFill>
                  <a:srgbClr val="595959"/>
                </a:solidFill>
                <a:latin typeface="Domine"/>
                <a:ea typeface="Domine"/>
                <a:cs typeface="Domine"/>
                <a:sym typeface="Domine"/>
              </a:rPr>
              <a:t>A huge THANK YOU to Professor Chun and Professor Elkins for their continued support and inspiration for this project all semester.</a:t>
            </a:r>
            <a:endParaRPr/>
          </a:p>
        </p:txBody>
      </p:sp>
      <p:sp>
        <p:nvSpPr>
          <p:cNvPr id="26" name="Google Shape;26;p1"/>
          <p:cNvSpPr txBox="1"/>
          <p:nvPr/>
        </p:nvSpPr>
        <p:spPr>
          <a:xfrm>
            <a:off x="22676581" y="26546563"/>
            <a:ext cx="9139223"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3600" u="none" cap="none" strike="noStrike">
                <a:solidFill>
                  <a:srgbClr val="3F3F3F"/>
                </a:solidFill>
                <a:latin typeface="Montserrat ExtraBold"/>
                <a:ea typeface="Montserrat ExtraBold"/>
                <a:cs typeface="Montserrat ExtraBold"/>
                <a:sym typeface="Montserrat ExtraBold"/>
              </a:rPr>
              <a:t>References and Acknowledgements</a:t>
            </a:r>
            <a:endParaRPr/>
          </a:p>
        </p:txBody>
      </p:sp>
      <p:sp>
        <p:nvSpPr>
          <p:cNvPr id="27" name="Google Shape;27;p1"/>
          <p:cNvSpPr/>
          <p:nvPr/>
        </p:nvSpPr>
        <p:spPr>
          <a:xfrm>
            <a:off x="22245823" y="5409976"/>
            <a:ext cx="10053145" cy="9000033"/>
          </a:xfrm>
          <a:prstGeom prst="roundRect">
            <a:avLst>
              <a:gd fmla="val 1477" name="adj"/>
            </a:avLst>
          </a:prstGeom>
          <a:solidFill>
            <a:srgbClr val="DEC8EE">
              <a:alpha val="8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200" u="none" cap="none" strike="noStrike">
              <a:solidFill>
                <a:schemeClr val="dk1"/>
              </a:solidFill>
              <a:latin typeface="Arial"/>
              <a:ea typeface="Arial"/>
              <a:cs typeface="Arial"/>
              <a:sym typeface="Arial"/>
            </a:endParaRPr>
          </a:p>
        </p:txBody>
      </p:sp>
      <p:sp>
        <p:nvSpPr>
          <p:cNvPr id="28" name="Google Shape;28;p1"/>
          <p:cNvSpPr/>
          <p:nvPr/>
        </p:nvSpPr>
        <p:spPr>
          <a:xfrm>
            <a:off x="570606" y="5409978"/>
            <a:ext cx="10053145" cy="9861377"/>
          </a:xfrm>
          <a:prstGeom prst="roundRect">
            <a:avLst>
              <a:gd fmla="val 1711" name="adj"/>
            </a:avLst>
          </a:prstGeom>
          <a:solidFill>
            <a:srgbClr val="DEC8EE">
              <a:alpha val="80000"/>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200" u="none" cap="none" strike="noStrike">
              <a:solidFill>
                <a:srgbClr val="7030A0"/>
              </a:solidFill>
              <a:latin typeface="Arial"/>
              <a:ea typeface="Arial"/>
              <a:cs typeface="Arial"/>
              <a:sym typeface="Arial"/>
            </a:endParaRPr>
          </a:p>
        </p:txBody>
      </p:sp>
      <p:sp>
        <p:nvSpPr>
          <p:cNvPr id="29" name="Google Shape;29;p1"/>
          <p:cNvSpPr txBox="1"/>
          <p:nvPr/>
        </p:nvSpPr>
        <p:spPr>
          <a:xfrm>
            <a:off x="1027567" y="6489328"/>
            <a:ext cx="9139223" cy="821763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2400" u="none" cap="none" strike="noStrike">
                <a:solidFill>
                  <a:srgbClr val="595959"/>
                </a:solidFill>
                <a:latin typeface="Domine"/>
                <a:ea typeface="Domine"/>
                <a:cs typeface="Domine"/>
                <a:sym typeface="Domine"/>
              </a:rPr>
              <a:t>Does United States (U.S.) intervention in foreign armed conflicts provoke terrorism in the Middle East and North Africa (MENA) region? Many Americans believe that U.S. military action in conflict zones in the MENA region has a counterproductive effect, resulting in a higher number of terrorist attacks. This project examined three case studies–the U.S. bombing of Libya in 2011, the U.S. invasion of Afghanistan in 2003, and U.S. airstrikes on Syria in 2014 – combined with data from the Global Terrorism Database to determine whether or not U.S intervention in armed conflict does or does not result in an uptick in terrorist attacks in the MENA region. The results of all three case studies indicate that even if the number of terrorist attacks in the MENA region increase following U.S. intervention, the increase in the number of attacks was nothing out of the ordinary. Consequently, there is not enough evidence to believe the U.S. action alone was responsible for the rise in terrorist attacks. These results are significant due to the fact that many Americans and International Relations scholars believe that U.S. intervention </a:t>
            </a:r>
            <a:r>
              <a:rPr b="0" i="1" lang="en-US" sz="2400" u="none" cap="none" strike="noStrike">
                <a:solidFill>
                  <a:srgbClr val="595959"/>
                </a:solidFill>
                <a:latin typeface="Domine"/>
                <a:ea typeface="Domine"/>
                <a:cs typeface="Domine"/>
                <a:sym typeface="Domine"/>
              </a:rPr>
              <a:t>does</a:t>
            </a:r>
            <a:r>
              <a:rPr b="0" i="0" lang="en-US" sz="2400" u="none" cap="none" strike="noStrike">
                <a:solidFill>
                  <a:srgbClr val="595959"/>
                </a:solidFill>
                <a:latin typeface="Domine"/>
                <a:ea typeface="Domine"/>
                <a:cs typeface="Domine"/>
                <a:sym typeface="Domine"/>
              </a:rPr>
              <a:t> cause an uptick in terrorist attacks. As these results have shown, however, this is not the case.</a:t>
            </a:r>
            <a:endParaRPr/>
          </a:p>
        </p:txBody>
      </p:sp>
      <p:sp>
        <p:nvSpPr>
          <p:cNvPr id="30" name="Google Shape;30;p1"/>
          <p:cNvSpPr txBox="1"/>
          <p:nvPr/>
        </p:nvSpPr>
        <p:spPr>
          <a:xfrm>
            <a:off x="1027567" y="5805598"/>
            <a:ext cx="9139223" cy="63507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3600" u="none" cap="none" strike="noStrike">
                <a:solidFill>
                  <a:srgbClr val="3F3F3F"/>
                </a:solidFill>
                <a:latin typeface="Montserrat ExtraBold"/>
                <a:ea typeface="Montserrat ExtraBold"/>
                <a:cs typeface="Montserrat ExtraBold"/>
                <a:sym typeface="Montserrat ExtraBold"/>
              </a:rPr>
              <a:t>Abstract</a:t>
            </a:r>
            <a:endParaRPr/>
          </a:p>
        </p:txBody>
      </p:sp>
      <p:sp>
        <p:nvSpPr>
          <p:cNvPr id="31" name="Google Shape;31;p1"/>
          <p:cNvSpPr/>
          <p:nvPr/>
        </p:nvSpPr>
        <p:spPr>
          <a:xfrm>
            <a:off x="570606" y="15992264"/>
            <a:ext cx="10053145" cy="16188714"/>
          </a:xfrm>
          <a:prstGeom prst="roundRect">
            <a:avLst>
              <a:gd fmla="val 2004" name="adj"/>
            </a:avLst>
          </a:prstGeom>
          <a:solidFill>
            <a:srgbClr val="DEC8E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200" u="none" cap="none" strike="noStrike">
              <a:solidFill>
                <a:schemeClr val="dk1"/>
              </a:solidFill>
              <a:latin typeface="Arial"/>
              <a:ea typeface="Arial"/>
              <a:cs typeface="Arial"/>
              <a:sym typeface="Arial"/>
            </a:endParaRPr>
          </a:p>
        </p:txBody>
      </p:sp>
      <p:sp>
        <p:nvSpPr>
          <p:cNvPr id="32" name="Google Shape;32;p1"/>
          <p:cNvSpPr txBox="1"/>
          <p:nvPr/>
        </p:nvSpPr>
        <p:spPr>
          <a:xfrm>
            <a:off x="1102594" y="17665416"/>
            <a:ext cx="9139223" cy="144962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2400" u="none" cap="none" strike="noStrike">
                <a:solidFill>
                  <a:srgbClr val="595959"/>
                </a:solidFill>
                <a:latin typeface="Domine"/>
                <a:ea typeface="Domine"/>
                <a:cs typeface="Domine"/>
                <a:sym typeface="Domine"/>
              </a:rPr>
              <a:t>According to International Relations scholar and analyst Roger Cohen in regards to then-President Barack Obama’s decision to launch airstrikes against Syria in 2014, “… the president has gone too far; and in so doing has undersold the nation, encouraged foes, disappointed allies…” Cohen’s comment in the New York Times represents many Americans who also believe U.S. intervention leads to an increase in terrorist attacks. The logic behind the theory is:</a:t>
            </a:r>
            <a:endParaRPr/>
          </a:p>
          <a:p>
            <a:pPr indent="0" lvl="0" marL="0" marR="0" rtl="0" algn="l">
              <a:spcBef>
                <a:spcPts val="0"/>
              </a:spcBef>
              <a:spcAft>
                <a:spcPts val="0"/>
              </a:spcAft>
              <a:buNone/>
            </a:pPr>
            <a:r>
              <a:t/>
            </a:r>
            <a:endParaRPr b="0" i="0" sz="2400" u="none" cap="none" strike="noStrike">
              <a:solidFill>
                <a:srgbClr val="595959"/>
              </a:solidFill>
              <a:latin typeface="Domine"/>
              <a:ea typeface="Domine"/>
              <a:cs typeface="Domine"/>
              <a:sym typeface="Domine"/>
            </a:endParaRPr>
          </a:p>
          <a:p>
            <a:pPr indent="0" lvl="0" marL="0" marR="0" rtl="0" algn="ctr">
              <a:spcBef>
                <a:spcPts val="0"/>
              </a:spcBef>
              <a:spcAft>
                <a:spcPts val="0"/>
              </a:spcAft>
              <a:buNone/>
            </a:pPr>
            <a:r>
              <a:rPr b="1" i="0" lang="en-US" sz="2400" u="none" cap="none" strike="noStrike">
                <a:solidFill>
                  <a:srgbClr val="595959"/>
                </a:solidFill>
                <a:latin typeface="Domine"/>
                <a:ea typeface="Domine"/>
                <a:cs typeface="Domine"/>
                <a:sym typeface="Domine"/>
              </a:rPr>
              <a:t>U.S. intervention in conflict zones in the Middle East </a:t>
            </a:r>
            <a:endParaRPr/>
          </a:p>
          <a:p>
            <a:pPr indent="0" lvl="0" marL="0" marR="0" rtl="0" algn="ctr">
              <a:spcBef>
                <a:spcPts val="0"/>
              </a:spcBef>
              <a:spcAft>
                <a:spcPts val="0"/>
              </a:spcAft>
              <a:buNone/>
            </a:pPr>
            <a:r>
              <a:t/>
            </a:r>
            <a:endParaRPr b="1" i="0" sz="2400" u="none" cap="none" strike="noStrike">
              <a:solidFill>
                <a:srgbClr val="595959"/>
              </a:solidFill>
              <a:latin typeface="Domine"/>
              <a:ea typeface="Domine"/>
              <a:cs typeface="Domine"/>
              <a:sym typeface="Domine"/>
            </a:endParaRPr>
          </a:p>
          <a:p>
            <a:pPr indent="0" lvl="0" marL="0" marR="0" rtl="0" algn="ctr">
              <a:spcBef>
                <a:spcPts val="0"/>
              </a:spcBef>
              <a:spcAft>
                <a:spcPts val="0"/>
              </a:spcAft>
              <a:buNone/>
            </a:pPr>
            <a:r>
              <a:t/>
            </a:r>
            <a:endParaRPr b="1" i="0" sz="2400" u="none" cap="none" strike="noStrike">
              <a:solidFill>
                <a:srgbClr val="595959"/>
              </a:solidFill>
              <a:latin typeface="Domine"/>
              <a:ea typeface="Domine"/>
              <a:cs typeface="Domine"/>
              <a:sym typeface="Domine"/>
            </a:endParaRPr>
          </a:p>
          <a:p>
            <a:pPr indent="0" lvl="0" marL="0" marR="0" rtl="0" algn="ctr">
              <a:spcBef>
                <a:spcPts val="0"/>
              </a:spcBef>
              <a:spcAft>
                <a:spcPts val="0"/>
              </a:spcAft>
              <a:buNone/>
            </a:pPr>
            <a:r>
              <a:rPr b="1" i="0" lang="en-US" sz="2400" u="none" cap="none" strike="noStrike">
                <a:solidFill>
                  <a:srgbClr val="595959"/>
                </a:solidFill>
                <a:latin typeface="Domine"/>
                <a:ea typeface="Domine"/>
                <a:cs typeface="Domine"/>
                <a:sym typeface="Domine"/>
              </a:rPr>
              <a:t>impediment or disruption of current </a:t>
            </a:r>
            <a:endParaRPr/>
          </a:p>
          <a:p>
            <a:pPr indent="0" lvl="0" marL="0" marR="0" rtl="0" algn="ctr">
              <a:spcBef>
                <a:spcPts val="0"/>
              </a:spcBef>
              <a:spcAft>
                <a:spcPts val="0"/>
              </a:spcAft>
              <a:buNone/>
            </a:pPr>
            <a:r>
              <a:rPr b="1" i="0" lang="en-US" sz="2400" u="none" cap="none" strike="noStrike">
                <a:solidFill>
                  <a:srgbClr val="595959"/>
                </a:solidFill>
                <a:latin typeface="Domine"/>
                <a:ea typeface="Domine"/>
                <a:cs typeface="Domine"/>
                <a:sym typeface="Domine"/>
              </a:rPr>
              <a:t>terrorist activities in region </a:t>
            </a:r>
            <a:endParaRPr/>
          </a:p>
          <a:p>
            <a:pPr indent="0" lvl="0" marL="0" marR="0" rtl="0" algn="ctr">
              <a:spcBef>
                <a:spcPts val="0"/>
              </a:spcBef>
              <a:spcAft>
                <a:spcPts val="0"/>
              </a:spcAft>
              <a:buNone/>
            </a:pPr>
            <a:r>
              <a:t/>
            </a:r>
            <a:endParaRPr b="1" i="0" sz="2400" u="none" cap="none" strike="noStrike">
              <a:solidFill>
                <a:srgbClr val="595959"/>
              </a:solidFill>
              <a:latin typeface="Domine"/>
              <a:ea typeface="Domine"/>
              <a:cs typeface="Domine"/>
              <a:sym typeface="Domine"/>
            </a:endParaRPr>
          </a:p>
          <a:p>
            <a:pPr indent="0" lvl="0" marL="0" marR="0" rtl="0" algn="ctr">
              <a:spcBef>
                <a:spcPts val="0"/>
              </a:spcBef>
              <a:spcAft>
                <a:spcPts val="0"/>
              </a:spcAft>
              <a:buNone/>
            </a:pPr>
            <a:r>
              <a:t/>
            </a:r>
            <a:endParaRPr b="1" i="0" sz="2400" u="none" cap="none" strike="noStrike">
              <a:solidFill>
                <a:srgbClr val="595959"/>
              </a:solidFill>
              <a:latin typeface="Domine"/>
              <a:ea typeface="Domine"/>
              <a:cs typeface="Domine"/>
              <a:sym typeface="Domine"/>
            </a:endParaRPr>
          </a:p>
          <a:p>
            <a:pPr indent="0" lvl="0" marL="0" marR="0" rtl="0" algn="ctr">
              <a:spcBef>
                <a:spcPts val="0"/>
              </a:spcBef>
              <a:spcAft>
                <a:spcPts val="0"/>
              </a:spcAft>
              <a:buNone/>
            </a:pPr>
            <a:r>
              <a:rPr b="1" i="0" lang="en-US" sz="2400" u="none" cap="none" strike="noStrike">
                <a:solidFill>
                  <a:srgbClr val="595959"/>
                </a:solidFill>
                <a:latin typeface="Domine"/>
                <a:ea typeface="Domine"/>
                <a:cs typeface="Domine"/>
                <a:sym typeface="Domine"/>
              </a:rPr>
              <a:t>provocation of terrorists to lash out/attack</a:t>
            </a:r>
            <a:endParaRPr/>
          </a:p>
          <a:p>
            <a:pPr indent="-304800" lvl="0" marL="457200" marR="0" rtl="0" algn="l">
              <a:spcBef>
                <a:spcPts val="0"/>
              </a:spcBef>
              <a:spcAft>
                <a:spcPts val="0"/>
              </a:spcAft>
              <a:buClr>
                <a:schemeClr val="dk1"/>
              </a:buClr>
              <a:buSzPts val="2400"/>
              <a:buFont typeface="Noto Sans Symbols"/>
              <a:buNone/>
            </a:pPr>
            <a:r>
              <a:t/>
            </a:r>
            <a:endParaRPr b="0" i="0" sz="2400" u="none" cap="none" strike="noStrike">
              <a:solidFill>
                <a:srgbClr val="595959"/>
              </a:solidFill>
              <a:latin typeface="Domine"/>
              <a:ea typeface="Domine"/>
              <a:cs typeface="Domine"/>
              <a:sym typeface="Domine"/>
            </a:endParaRPr>
          </a:p>
          <a:p>
            <a:pPr indent="0" lvl="0" marL="0" marR="0" rtl="0" algn="l">
              <a:spcBef>
                <a:spcPts val="0"/>
              </a:spcBef>
              <a:spcAft>
                <a:spcPts val="0"/>
              </a:spcAft>
              <a:buNone/>
            </a:pPr>
            <a:r>
              <a:rPr b="0" i="0" lang="en-US" sz="2400" u="none" cap="none" strike="noStrike">
                <a:solidFill>
                  <a:srgbClr val="595959"/>
                </a:solidFill>
                <a:latin typeface="Domine"/>
                <a:ea typeface="Domine"/>
                <a:cs typeface="Domine"/>
                <a:sym typeface="Domine"/>
              </a:rPr>
              <a:t>If this theory were true, the number of terrorist attacks in the region the action was taken should increase drastically in the weeks and months following the event.</a:t>
            </a:r>
            <a:endParaRPr/>
          </a:p>
          <a:p>
            <a:pPr indent="0" lvl="0" marL="0" marR="0" rtl="0" algn="l">
              <a:spcBef>
                <a:spcPts val="0"/>
              </a:spcBef>
              <a:spcAft>
                <a:spcPts val="0"/>
              </a:spcAft>
              <a:buNone/>
            </a:pPr>
            <a:r>
              <a:t/>
            </a:r>
            <a:endParaRPr b="0" i="0" sz="2400" u="none" cap="none" strike="noStrike">
              <a:solidFill>
                <a:srgbClr val="595959"/>
              </a:solidFill>
              <a:latin typeface="Domine"/>
              <a:ea typeface="Domine"/>
              <a:cs typeface="Domine"/>
              <a:sym typeface="Domine"/>
            </a:endParaRPr>
          </a:p>
          <a:p>
            <a:pPr indent="0" lvl="0" marL="0" marR="0" rtl="0" algn="l">
              <a:spcBef>
                <a:spcPts val="0"/>
              </a:spcBef>
              <a:spcAft>
                <a:spcPts val="0"/>
              </a:spcAft>
              <a:buNone/>
            </a:pPr>
            <a:r>
              <a:rPr b="0" i="0" lang="en-US" sz="2400" u="none" cap="none" strike="noStrike">
                <a:solidFill>
                  <a:srgbClr val="595959"/>
                </a:solidFill>
                <a:latin typeface="Domine"/>
                <a:ea typeface="Domine"/>
                <a:cs typeface="Domine"/>
                <a:sym typeface="Domine"/>
              </a:rPr>
              <a:t>The three case studies analyzed in this project include:</a:t>
            </a:r>
            <a:endParaRPr/>
          </a:p>
          <a:p>
            <a:pPr indent="0" lvl="0" marL="0" marR="0" rtl="0" algn="l">
              <a:spcBef>
                <a:spcPts val="0"/>
              </a:spcBef>
              <a:spcAft>
                <a:spcPts val="0"/>
              </a:spcAft>
              <a:buNone/>
            </a:pPr>
            <a:r>
              <a:rPr b="0" i="0" lang="en-US" sz="2400" u="none" cap="none" strike="noStrike">
                <a:solidFill>
                  <a:srgbClr val="595959"/>
                </a:solidFill>
                <a:latin typeface="Domine"/>
                <a:ea typeface="Domine"/>
                <a:cs typeface="Domine"/>
                <a:sym typeface="Domine"/>
              </a:rPr>
              <a:t>1.  U.S. Bombing of Libya in March 2011 (Figure 1)</a:t>
            </a:r>
            <a:endParaRPr/>
          </a:p>
          <a:p>
            <a:pPr indent="0" lvl="0" marL="0" marR="0" rtl="0" algn="l">
              <a:spcBef>
                <a:spcPts val="0"/>
              </a:spcBef>
              <a:spcAft>
                <a:spcPts val="0"/>
              </a:spcAft>
              <a:buNone/>
            </a:pPr>
            <a:r>
              <a:rPr b="0" i="0" lang="en-US" sz="2400" u="none" cap="none" strike="noStrike">
                <a:solidFill>
                  <a:srgbClr val="595959"/>
                </a:solidFill>
                <a:latin typeface="Domine"/>
                <a:ea typeface="Domine"/>
                <a:cs typeface="Domine"/>
                <a:sym typeface="Domine"/>
              </a:rPr>
              <a:t>2. U.S. Invasion of Afghanistan in March 2003 (Figure 2)</a:t>
            </a:r>
            <a:endParaRPr/>
          </a:p>
          <a:p>
            <a:pPr indent="0" lvl="0" marL="0" marR="0" rtl="0" algn="l">
              <a:spcBef>
                <a:spcPts val="0"/>
              </a:spcBef>
              <a:spcAft>
                <a:spcPts val="0"/>
              </a:spcAft>
              <a:buNone/>
            </a:pPr>
            <a:r>
              <a:rPr b="0" i="0" lang="en-US" sz="2400" u="none" cap="none" strike="noStrike">
                <a:solidFill>
                  <a:srgbClr val="595959"/>
                </a:solidFill>
                <a:latin typeface="Domine"/>
                <a:ea typeface="Domine"/>
                <a:cs typeface="Domine"/>
                <a:sym typeface="Domine"/>
              </a:rPr>
              <a:t>3. U.S. Launch of Airstrikes in Syria in September 2014     </a:t>
            </a:r>
            <a:endParaRPr/>
          </a:p>
          <a:p>
            <a:pPr indent="0" lvl="0" marL="0" marR="0" rtl="0" algn="l">
              <a:spcBef>
                <a:spcPts val="0"/>
              </a:spcBef>
              <a:spcAft>
                <a:spcPts val="0"/>
              </a:spcAft>
              <a:buNone/>
            </a:pPr>
            <a:r>
              <a:rPr b="0" i="0" lang="en-US" sz="2400" u="none" cap="none" strike="noStrike">
                <a:solidFill>
                  <a:srgbClr val="595959"/>
                </a:solidFill>
                <a:latin typeface="Domine"/>
                <a:ea typeface="Domine"/>
                <a:cs typeface="Domine"/>
                <a:sym typeface="Domine"/>
              </a:rPr>
              <a:t>     (Figure 3)</a:t>
            </a:r>
            <a:endParaRPr/>
          </a:p>
          <a:p>
            <a:pPr indent="0" lvl="0" marL="0" marR="0" rtl="0" algn="l">
              <a:spcBef>
                <a:spcPts val="0"/>
              </a:spcBef>
              <a:spcAft>
                <a:spcPts val="0"/>
              </a:spcAft>
              <a:buNone/>
            </a:pPr>
            <a:r>
              <a:t/>
            </a:r>
            <a:endParaRPr b="0" i="0" sz="2400" u="none" cap="none" strike="noStrike">
              <a:solidFill>
                <a:srgbClr val="595959"/>
              </a:solidFill>
              <a:latin typeface="Domine"/>
              <a:ea typeface="Domine"/>
              <a:cs typeface="Domine"/>
              <a:sym typeface="Domine"/>
            </a:endParaRPr>
          </a:p>
          <a:p>
            <a:pPr indent="0" lvl="0" marL="0" marR="0" rtl="0" algn="l">
              <a:spcBef>
                <a:spcPts val="0"/>
              </a:spcBef>
              <a:spcAft>
                <a:spcPts val="0"/>
              </a:spcAft>
              <a:buNone/>
            </a:pPr>
            <a:r>
              <a:rPr b="0" i="0" lang="en-US" sz="2400" u="none" cap="none" strike="noStrike">
                <a:solidFill>
                  <a:srgbClr val="595959"/>
                </a:solidFill>
                <a:latin typeface="Domine"/>
                <a:ea typeface="Domine"/>
                <a:cs typeface="Domine"/>
                <a:sym typeface="Domine"/>
              </a:rPr>
              <a:t>This leads to the project’s exploratory hypothesis:</a:t>
            </a:r>
            <a:endParaRPr/>
          </a:p>
          <a:p>
            <a:pPr indent="0" lvl="0" marL="0" marR="0" rtl="0" algn="l">
              <a:spcBef>
                <a:spcPts val="0"/>
              </a:spcBef>
              <a:spcAft>
                <a:spcPts val="0"/>
              </a:spcAft>
              <a:buNone/>
            </a:pPr>
            <a:r>
              <a:rPr b="1" i="0" lang="en-US" sz="2400" u="none" cap="none" strike="noStrike">
                <a:solidFill>
                  <a:srgbClr val="595959"/>
                </a:solidFill>
                <a:latin typeface="Domine"/>
                <a:ea typeface="Domine"/>
                <a:cs typeface="Domine"/>
                <a:sym typeface="Domine"/>
              </a:rPr>
              <a:t>H</a:t>
            </a:r>
            <a:r>
              <a:rPr b="1" i="0" lang="en-US" sz="4800" u="none" cap="none" strike="noStrike">
                <a:solidFill>
                  <a:srgbClr val="595959"/>
                </a:solidFill>
                <a:latin typeface="Domine"/>
                <a:ea typeface="Domine"/>
                <a:cs typeface="Domine"/>
                <a:sym typeface="Domine"/>
              </a:rPr>
              <a:t>ₐ</a:t>
            </a:r>
            <a:r>
              <a:rPr b="1" i="0" lang="en-US" sz="2400" u="none" cap="none" strike="noStrike">
                <a:solidFill>
                  <a:srgbClr val="595959"/>
                </a:solidFill>
                <a:latin typeface="Domine"/>
                <a:ea typeface="Domine"/>
                <a:cs typeface="Domine"/>
                <a:sym typeface="Domine"/>
              </a:rPr>
              <a:t>: U.S. intervention in MENA conflict zones causes an increase in terrorist attacks in the area. </a:t>
            </a:r>
            <a:endParaRPr/>
          </a:p>
          <a:p>
            <a:pPr indent="0" lvl="0" marL="0" marR="0" rtl="0" algn="l">
              <a:spcBef>
                <a:spcPts val="0"/>
              </a:spcBef>
              <a:spcAft>
                <a:spcPts val="0"/>
              </a:spcAft>
              <a:buNone/>
            </a:pPr>
            <a:r>
              <a:rPr b="0" i="0" lang="en-US" sz="2400" u="none" cap="none" strike="noStrike">
                <a:solidFill>
                  <a:srgbClr val="595959"/>
                </a:solidFill>
                <a:latin typeface="Domine"/>
                <a:ea typeface="Domine"/>
                <a:cs typeface="Domine"/>
                <a:sym typeface="Domine"/>
              </a:rPr>
              <a:t>H</a:t>
            </a:r>
            <a:r>
              <a:rPr b="0" i="0" lang="en-US" sz="4800" u="none" cap="none" strike="noStrike">
                <a:solidFill>
                  <a:srgbClr val="595959"/>
                </a:solidFill>
                <a:latin typeface="Domine"/>
                <a:ea typeface="Domine"/>
                <a:cs typeface="Domine"/>
                <a:sym typeface="Domine"/>
              </a:rPr>
              <a:t>ₒ</a:t>
            </a:r>
            <a:r>
              <a:rPr b="0" i="0" lang="en-US" sz="2400" u="none" cap="none" strike="noStrike">
                <a:solidFill>
                  <a:srgbClr val="595959"/>
                </a:solidFill>
                <a:latin typeface="Domine"/>
                <a:ea typeface="Domine"/>
                <a:cs typeface="Domine"/>
                <a:sym typeface="Domine"/>
              </a:rPr>
              <a:t> (null): U.S. Intervention in MENA conflict zones has no effect on the number of terrorist attacks in the area.</a:t>
            </a:r>
            <a:endParaRPr/>
          </a:p>
          <a:p>
            <a:pPr indent="0" lvl="0" marL="0" marR="0" rtl="0" algn="l">
              <a:spcBef>
                <a:spcPts val="0"/>
              </a:spcBef>
              <a:spcAft>
                <a:spcPts val="0"/>
              </a:spcAft>
              <a:buNone/>
            </a:pPr>
            <a:r>
              <a:t/>
            </a:r>
            <a:endParaRPr b="0" i="0" sz="2400" u="none" cap="none" strike="noStrike">
              <a:solidFill>
                <a:srgbClr val="595959"/>
              </a:solidFill>
              <a:latin typeface="Domine"/>
              <a:ea typeface="Domine"/>
              <a:cs typeface="Domine"/>
              <a:sym typeface="Domine"/>
            </a:endParaRPr>
          </a:p>
          <a:p>
            <a:pPr indent="-361950" lvl="0" marL="514350" marR="0" rtl="0" algn="l">
              <a:spcBef>
                <a:spcPts val="0"/>
              </a:spcBef>
              <a:spcAft>
                <a:spcPts val="0"/>
              </a:spcAft>
              <a:buClr>
                <a:schemeClr val="dk1"/>
              </a:buClr>
              <a:buSzPts val="2400"/>
              <a:buFont typeface="Arial Black"/>
              <a:buNone/>
            </a:pPr>
            <a:r>
              <a:t/>
            </a:r>
            <a:endParaRPr b="0" i="0" sz="2400" u="none" cap="none" strike="noStrike">
              <a:solidFill>
                <a:srgbClr val="595959"/>
              </a:solidFill>
              <a:latin typeface="Domine"/>
              <a:ea typeface="Domine"/>
              <a:cs typeface="Domine"/>
              <a:sym typeface="Domine"/>
            </a:endParaRPr>
          </a:p>
          <a:p>
            <a:pPr indent="-361950" lvl="0" marL="514350" marR="0" rtl="0" algn="l">
              <a:spcBef>
                <a:spcPts val="0"/>
              </a:spcBef>
              <a:spcAft>
                <a:spcPts val="0"/>
              </a:spcAft>
              <a:buClr>
                <a:schemeClr val="dk1"/>
              </a:buClr>
              <a:buSzPts val="2400"/>
              <a:buFont typeface="Arial Black"/>
              <a:buNone/>
            </a:pPr>
            <a:r>
              <a:t/>
            </a:r>
            <a:endParaRPr b="0" i="0" sz="2400" u="none" cap="none" strike="noStrike">
              <a:solidFill>
                <a:srgbClr val="595959"/>
              </a:solidFill>
              <a:latin typeface="Domine"/>
              <a:ea typeface="Domine"/>
              <a:cs typeface="Domine"/>
              <a:sym typeface="Domine"/>
            </a:endParaRPr>
          </a:p>
        </p:txBody>
      </p:sp>
      <p:sp>
        <p:nvSpPr>
          <p:cNvPr id="33" name="Google Shape;33;p1"/>
          <p:cNvSpPr txBox="1"/>
          <p:nvPr/>
        </p:nvSpPr>
        <p:spPr>
          <a:xfrm>
            <a:off x="1027567" y="16626969"/>
            <a:ext cx="9139223" cy="63507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3600" u="none" cap="none" strike="noStrike">
                <a:solidFill>
                  <a:srgbClr val="3F3F3F"/>
                </a:solidFill>
                <a:latin typeface="Montserrat ExtraBold"/>
                <a:ea typeface="Montserrat ExtraBold"/>
                <a:cs typeface="Montserrat ExtraBold"/>
                <a:sym typeface="Montserrat ExtraBold"/>
              </a:rPr>
              <a:t>Introduction</a:t>
            </a:r>
            <a:endParaRPr/>
          </a:p>
        </p:txBody>
      </p:sp>
      <p:sp>
        <p:nvSpPr>
          <p:cNvPr id="34" name="Google Shape;34;p1"/>
          <p:cNvSpPr txBox="1"/>
          <p:nvPr/>
        </p:nvSpPr>
        <p:spPr>
          <a:xfrm>
            <a:off x="22750477" y="6797537"/>
            <a:ext cx="9139223" cy="747897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2400" u="none" cap="none" strike="noStrike">
                <a:solidFill>
                  <a:srgbClr val="595959"/>
                </a:solidFill>
                <a:latin typeface="Domine"/>
                <a:ea typeface="Domine"/>
                <a:cs typeface="Domine"/>
                <a:sym typeface="Domine"/>
              </a:rPr>
              <a:t>To gauge just how strong of an effect U.S. intervention had on conflict zones, I first analyzed the number of terrorist attacks in the MENA region 12 months prior to the time of intervention. I then analyzed the following 12 months to observe if any drastic changes occurred in the number of terrorist attacks in the area.</a:t>
            </a:r>
            <a:endParaRPr/>
          </a:p>
          <a:p>
            <a:pPr indent="0" lvl="0" marL="0" marR="0" rtl="0" algn="l">
              <a:spcBef>
                <a:spcPts val="0"/>
              </a:spcBef>
              <a:spcAft>
                <a:spcPts val="0"/>
              </a:spcAft>
              <a:buNone/>
            </a:pPr>
            <a:r>
              <a:t/>
            </a:r>
            <a:endParaRPr b="0" i="0" sz="2400" u="none" cap="none" strike="noStrike">
              <a:solidFill>
                <a:srgbClr val="595959"/>
              </a:solidFill>
              <a:latin typeface="Domine"/>
              <a:ea typeface="Domine"/>
              <a:cs typeface="Domine"/>
              <a:sym typeface="Domine"/>
            </a:endParaRPr>
          </a:p>
          <a:p>
            <a:pPr indent="0" lvl="0" marL="0" marR="0" rtl="0" algn="l">
              <a:spcBef>
                <a:spcPts val="0"/>
              </a:spcBef>
              <a:spcAft>
                <a:spcPts val="0"/>
              </a:spcAft>
              <a:buNone/>
            </a:pPr>
            <a:r>
              <a:rPr b="0" i="0" lang="en-US" sz="2400" u="none" cap="none" strike="noStrike">
                <a:solidFill>
                  <a:srgbClr val="595959"/>
                </a:solidFill>
                <a:latin typeface="Domine"/>
                <a:ea typeface="Domine"/>
                <a:cs typeface="Domine"/>
                <a:sym typeface="Domine"/>
              </a:rPr>
              <a:t>To analyze the case studies statistically, I utilized existing data from the Global Terrorism Database (GTD). Because each entry in the GTD represents one terrorist attack/incident, I filtered for events by incident month and year using STATA. I then made dummy variables for each month of the years observed that also took into account whether or not the region the terrorist attack occurred in was the Middle East or North Africa. After adding up all of the events for each month observed, I was able to analyze the difference in the number of terrorist attacks in the MENA region from month-to-month. The resulting data is pictured in Figures 1, 2, and 3 below.</a:t>
            </a:r>
            <a:endParaRPr/>
          </a:p>
          <a:p>
            <a:pPr indent="0" lvl="0" marL="0" marR="0" rtl="0" algn="l">
              <a:spcBef>
                <a:spcPts val="0"/>
              </a:spcBef>
              <a:spcAft>
                <a:spcPts val="0"/>
              </a:spcAft>
              <a:buNone/>
            </a:pPr>
            <a:r>
              <a:t/>
            </a:r>
            <a:endParaRPr b="0" i="0" sz="2400" u="none" cap="none" strike="noStrike">
              <a:solidFill>
                <a:srgbClr val="595959"/>
              </a:solidFill>
              <a:latin typeface="Domine"/>
              <a:ea typeface="Domine"/>
              <a:cs typeface="Domine"/>
              <a:sym typeface="Domine"/>
            </a:endParaRPr>
          </a:p>
        </p:txBody>
      </p:sp>
      <p:sp>
        <p:nvSpPr>
          <p:cNvPr id="35" name="Google Shape;35;p1"/>
          <p:cNvSpPr txBox="1"/>
          <p:nvPr/>
        </p:nvSpPr>
        <p:spPr>
          <a:xfrm>
            <a:off x="22567953" y="5958528"/>
            <a:ext cx="9139223" cy="63507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3600" u="none" cap="none" strike="noStrike">
                <a:solidFill>
                  <a:srgbClr val="3F3F3F"/>
                </a:solidFill>
                <a:latin typeface="Montserrat ExtraBold"/>
                <a:ea typeface="Montserrat ExtraBold"/>
                <a:cs typeface="Montserrat ExtraBold"/>
                <a:sym typeface="Montserrat ExtraBold"/>
              </a:rPr>
              <a:t>Methodology</a:t>
            </a:r>
            <a:endParaRPr/>
          </a:p>
        </p:txBody>
      </p:sp>
      <p:sp>
        <p:nvSpPr>
          <p:cNvPr id="36" name="Google Shape;36;p1"/>
          <p:cNvSpPr/>
          <p:nvPr/>
        </p:nvSpPr>
        <p:spPr>
          <a:xfrm>
            <a:off x="11383975" y="5958528"/>
            <a:ext cx="10053145" cy="24434340"/>
          </a:xfrm>
          <a:prstGeom prst="roundRect">
            <a:avLst>
              <a:gd fmla="val 1822" name="adj"/>
            </a:avLst>
          </a:prstGeom>
          <a:solidFill>
            <a:srgbClr val="DEC8E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7200" u="none" cap="none" strike="noStrike">
              <a:solidFill>
                <a:schemeClr val="dk1"/>
              </a:solidFill>
              <a:latin typeface="Arial"/>
              <a:ea typeface="Arial"/>
              <a:cs typeface="Arial"/>
              <a:sym typeface="Arial"/>
            </a:endParaRPr>
          </a:p>
        </p:txBody>
      </p:sp>
      <p:sp>
        <p:nvSpPr>
          <p:cNvPr id="37" name="Google Shape;37;p1"/>
          <p:cNvSpPr txBox="1"/>
          <p:nvPr/>
        </p:nvSpPr>
        <p:spPr>
          <a:xfrm>
            <a:off x="11776057" y="6471246"/>
            <a:ext cx="9139223"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3600" u="none" cap="none" strike="noStrike">
                <a:solidFill>
                  <a:srgbClr val="3F3F3F"/>
                </a:solidFill>
                <a:latin typeface="Montserrat ExtraBold"/>
                <a:ea typeface="Montserrat ExtraBold"/>
                <a:cs typeface="Montserrat ExtraBold"/>
                <a:sym typeface="Montserrat ExtraBold"/>
              </a:rPr>
              <a:t>Results	               </a:t>
            </a:r>
            <a:r>
              <a:rPr b="1" i="0" lang="en-US" sz="1600" u="none" cap="none" strike="noStrike">
                <a:solidFill>
                  <a:srgbClr val="3F3F3F"/>
                </a:solidFill>
                <a:latin typeface="Montserrat ExtraBold"/>
                <a:ea typeface="Montserrat ExtraBold"/>
                <a:cs typeface="Montserrat ExtraBold"/>
                <a:sym typeface="Montserrat ExtraBold"/>
              </a:rPr>
              <a:t> </a:t>
            </a:r>
            <a:r>
              <a:rPr b="1" i="0" lang="en-US" sz="1800" u="none" cap="none" strike="noStrike">
                <a:solidFill>
                  <a:srgbClr val="3F3F3F"/>
                </a:solidFill>
                <a:latin typeface="Montserrat ExtraBold"/>
                <a:ea typeface="Montserrat ExtraBold"/>
                <a:cs typeface="Montserrat ExtraBold"/>
                <a:sym typeface="Montserrat ExtraBold"/>
              </a:rPr>
              <a:t>denotes U.S. intervention</a:t>
            </a:r>
            <a:endParaRPr/>
          </a:p>
        </p:txBody>
      </p:sp>
      <p:pic>
        <p:nvPicPr>
          <p:cNvPr id="38" name="Google Shape;38;p1"/>
          <p:cNvPicPr preferRelativeResize="0"/>
          <p:nvPr/>
        </p:nvPicPr>
        <p:blipFill rotWithShape="1">
          <a:blip r:embed="rId5">
            <a:alphaModFix/>
          </a:blip>
          <a:srcRect b="0" l="0" r="0" t="0"/>
          <a:stretch/>
        </p:blipFill>
        <p:spPr>
          <a:xfrm>
            <a:off x="11596464" y="15195981"/>
            <a:ext cx="9628165" cy="6158440"/>
          </a:xfrm>
          <a:prstGeom prst="rect">
            <a:avLst/>
          </a:prstGeom>
          <a:noFill/>
          <a:ln>
            <a:noFill/>
          </a:ln>
        </p:spPr>
      </p:pic>
      <p:pic>
        <p:nvPicPr>
          <p:cNvPr id="39" name="Google Shape;39;p1"/>
          <p:cNvPicPr preferRelativeResize="0"/>
          <p:nvPr/>
        </p:nvPicPr>
        <p:blipFill rotWithShape="1">
          <a:blip r:embed="rId6">
            <a:alphaModFix/>
          </a:blip>
          <a:srcRect b="0" l="0" r="0" t="0"/>
          <a:stretch/>
        </p:blipFill>
        <p:spPr>
          <a:xfrm>
            <a:off x="11572361" y="7617659"/>
            <a:ext cx="9681740" cy="5793595"/>
          </a:xfrm>
          <a:prstGeom prst="rect">
            <a:avLst/>
          </a:prstGeom>
          <a:noFill/>
          <a:ln>
            <a:noFill/>
          </a:ln>
        </p:spPr>
      </p:pic>
      <p:pic>
        <p:nvPicPr>
          <p:cNvPr id="40" name="Google Shape;40;p1"/>
          <p:cNvPicPr preferRelativeResize="0"/>
          <p:nvPr/>
        </p:nvPicPr>
        <p:blipFill rotWithShape="1">
          <a:blip r:embed="rId7">
            <a:alphaModFix/>
          </a:blip>
          <a:srcRect b="0" l="0" r="0" t="0"/>
          <a:stretch/>
        </p:blipFill>
        <p:spPr>
          <a:xfrm>
            <a:off x="11593825" y="23139150"/>
            <a:ext cx="9660275" cy="5793595"/>
          </a:xfrm>
          <a:prstGeom prst="rect">
            <a:avLst/>
          </a:prstGeom>
          <a:noFill/>
          <a:ln>
            <a:noFill/>
          </a:ln>
        </p:spPr>
      </p:pic>
      <p:sp>
        <p:nvSpPr>
          <p:cNvPr id="41" name="Google Shape;41;p1"/>
          <p:cNvSpPr/>
          <p:nvPr/>
        </p:nvSpPr>
        <p:spPr>
          <a:xfrm>
            <a:off x="16390245" y="25993997"/>
            <a:ext cx="412743" cy="394770"/>
          </a:xfrm>
          <a:prstGeom prst="star5">
            <a:avLst>
              <a:gd fmla="val 19098" name="adj"/>
              <a:gd fmla="val 105146" name="hf"/>
              <a:gd fmla="val 110557" name="vf"/>
            </a:avLst>
          </a:prstGeom>
          <a:solidFill>
            <a:srgbClr val="FF0000"/>
          </a:solid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8698" u="none" cap="none" strike="noStrike">
              <a:solidFill>
                <a:schemeClr val="lt1"/>
              </a:solidFill>
              <a:latin typeface="Arial"/>
              <a:ea typeface="Arial"/>
              <a:cs typeface="Arial"/>
              <a:sym typeface="Arial"/>
            </a:endParaRPr>
          </a:p>
        </p:txBody>
      </p:sp>
      <p:sp>
        <p:nvSpPr>
          <p:cNvPr id="42" name="Google Shape;42;p1"/>
          <p:cNvSpPr/>
          <p:nvPr/>
        </p:nvSpPr>
        <p:spPr>
          <a:xfrm>
            <a:off x="16087403" y="11343057"/>
            <a:ext cx="371797" cy="376287"/>
          </a:xfrm>
          <a:prstGeom prst="star5">
            <a:avLst>
              <a:gd fmla="val 19098" name="adj"/>
              <a:gd fmla="val 105146" name="hf"/>
              <a:gd fmla="val 110557" name="vf"/>
            </a:avLst>
          </a:prstGeom>
          <a:solidFill>
            <a:srgbClr val="FF0000"/>
          </a:solid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8698" u="none" cap="none" strike="noStrike">
              <a:solidFill>
                <a:schemeClr val="lt1"/>
              </a:solidFill>
              <a:latin typeface="Arial"/>
              <a:ea typeface="Arial"/>
              <a:cs typeface="Arial"/>
              <a:sym typeface="Arial"/>
            </a:endParaRPr>
          </a:p>
        </p:txBody>
      </p:sp>
      <p:sp>
        <p:nvSpPr>
          <p:cNvPr id="43" name="Google Shape;43;p1"/>
          <p:cNvSpPr/>
          <p:nvPr/>
        </p:nvSpPr>
        <p:spPr>
          <a:xfrm>
            <a:off x="16315131" y="18010580"/>
            <a:ext cx="457319" cy="430518"/>
          </a:xfrm>
          <a:prstGeom prst="star5">
            <a:avLst>
              <a:gd fmla="val 19098" name="adj"/>
              <a:gd fmla="val 105146" name="hf"/>
              <a:gd fmla="val 110557" name="vf"/>
            </a:avLst>
          </a:prstGeom>
          <a:solidFill>
            <a:srgbClr val="FF0000"/>
          </a:solid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8698" u="none" cap="none" strike="noStrike">
              <a:solidFill>
                <a:schemeClr val="lt1"/>
              </a:solidFill>
              <a:latin typeface="Arial"/>
              <a:ea typeface="Arial"/>
              <a:cs typeface="Arial"/>
              <a:sym typeface="Arial"/>
            </a:endParaRPr>
          </a:p>
        </p:txBody>
      </p:sp>
      <p:sp>
        <p:nvSpPr>
          <p:cNvPr id="44" name="Google Shape;44;p1"/>
          <p:cNvSpPr txBox="1"/>
          <p:nvPr/>
        </p:nvSpPr>
        <p:spPr>
          <a:xfrm>
            <a:off x="11596464" y="7236202"/>
            <a:ext cx="2951553"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600" u="none" cap="none" strike="noStrike">
                <a:solidFill>
                  <a:srgbClr val="3F3F3F"/>
                </a:solidFill>
                <a:latin typeface="Montserrat ExtraBold"/>
                <a:ea typeface="Montserrat ExtraBold"/>
                <a:cs typeface="Montserrat ExtraBold"/>
                <a:sym typeface="Montserrat ExtraBold"/>
              </a:rPr>
              <a:t>Figure 1</a:t>
            </a:r>
            <a:endParaRPr/>
          </a:p>
        </p:txBody>
      </p:sp>
      <p:sp>
        <p:nvSpPr>
          <p:cNvPr id="45" name="Google Shape;45;p1"/>
          <p:cNvSpPr txBox="1"/>
          <p:nvPr/>
        </p:nvSpPr>
        <p:spPr>
          <a:xfrm>
            <a:off x="11639794" y="14748881"/>
            <a:ext cx="2951553"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rgbClr val="3F3F3F"/>
                </a:solidFill>
                <a:latin typeface="Montserrat ExtraBold"/>
                <a:ea typeface="Montserrat ExtraBold"/>
                <a:cs typeface="Montserrat ExtraBold"/>
                <a:sym typeface="Montserrat ExtraBold"/>
              </a:rPr>
              <a:t>Figure 2</a:t>
            </a:r>
            <a:endParaRPr/>
          </a:p>
        </p:txBody>
      </p:sp>
      <p:sp>
        <p:nvSpPr>
          <p:cNvPr id="46" name="Google Shape;46;p1"/>
          <p:cNvSpPr txBox="1"/>
          <p:nvPr/>
        </p:nvSpPr>
        <p:spPr>
          <a:xfrm>
            <a:off x="11572361" y="22614791"/>
            <a:ext cx="2951553"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600">
                <a:solidFill>
                  <a:srgbClr val="3F3F3F"/>
                </a:solidFill>
                <a:latin typeface="Montserrat ExtraBold"/>
                <a:ea typeface="Montserrat ExtraBold"/>
                <a:cs typeface="Montserrat ExtraBold"/>
                <a:sym typeface="Montserrat ExtraBold"/>
              </a:rPr>
              <a:t>Figure 3</a:t>
            </a:r>
            <a:endParaRPr/>
          </a:p>
        </p:txBody>
      </p:sp>
      <p:sp>
        <p:nvSpPr>
          <p:cNvPr id="47" name="Google Shape;47;p1"/>
          <p:cNvSpPr/>
          <p:nvPr/>
        </p:nvSpPr>
        <p:spPr>
          <a:xfrm>
            <a:off x="5269832" y="21609916"/>
            <a:ext cx="385010" cy="342776"/>
          </a:xfrm>
          <a:prstGeom prst="downArrow">
            <a:avLst>
              <a:gd fmla="val 50000" name="adj1"/>
              <a:gd fmla="val 50000" name="adj2"/>
            </a:avLst>
          </a:prstGeom>
          <a:solidFill>
            <a:srgbClr val="3F3F3F"/>
          </a:solidFill>
          <a:ln cap="flat" cmpd="sng" w="25400">
            <a:solidFill>
              <a:srgbClr val="7F7F7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698">
              <a:solidFill>
                <a:schemeClr val="lt1"/>
              </a:solidFill>
              <a:latin typeface="Arial"/>
              <a:ea typeface="Arial"/>
              <a:cs typeface="Arial"/>
              <a:sym typeface="Arial"/>
            </a:endParaRPr>
          </a:p>
        </p:txBody>
      </p:sp>
      <p:sp>
        <p:nvSpPr>
          <p:cNvPr id="48" name="Google Shape;48;p1"/>
          <p:cNvSpPr/>
          <p:nvPr/>
        </p:nvSpPr>
        <p:spPr>
          <a:xfrm>
            <a:off x="5269832" y="23024348"/>
            <a:ext cx="385010" cy="342776"/>
          </a:xfrm>
          <a:prstGeom prst="downArrow">
            <a:avLst>
              <a:gd fmla="val 50000" name="adj1"/>
              <a:gd fmla="val 50000" name="adj2"/>
            </a:avLst>
          </a:prstGeom>
          <a:solidFill>
            <a:srgbClr val="3F3F3F"/>
          </a:solidFill>
          <a:ln cap="flat" cmpd="sng" w="25400">
            <a:solidFill>
              <a:srgbClr val="7F7F7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698">
              <a:solidFill>
                <a:schemeClr val="lt1"/>
              </a:solidFill>
              <a:latin typeface="Arial"/>
              <a:ea typeface="Arial"/>
              <a:cs typeface="Arial"/>
              <a:sym typeface="Arial"/>
            </a:endParaRPr>
          </a:p>
        </p:txBody>
      </p:sp>
      <p:pic>
        <p:nvPicPr>
          <p:cNvPr descr="Image result for kenyon college transparent" id="49" name="Google Shape;49;p1"/>
          <p:cNvPicPr preferRelativeResize="0"/>
          <p:nvPr/>
        </p:nvPicPr>
        <p:blipFill rotWithShape="1">
          <a:blip r:embed="rId8">
            <a:alphaModFix/>
          </a:blip>
          <a:srcRect b="0" l="0" r="0" t="0"/>
          <a:stretch/>
        </p:blipFill>
        <p:spPr>
          <a:xfrm>
            <a:off x="27550203" y="30023538"/>
            <a:ext cx="4696361" cy="3125992"/>
          </a:xfrm>
          <a:prstGeom prst="rect">
            <a:avLst/>
          </a:prstGeom>
          <a:noFill/>
          <a:ln>
            <a:noFill/>
          </a:ln>
        </p:spPr>
      </p:pic>
      <p:pic>
        <p:nvPicPr>
          <p:cNvPr descr="Image result for kenyon college transparent" id="50" name="Google Shape;50;p1"/>
          <p:cNvPicPr preferRelativeResize="0"/>
          <p:nvPr/>
        </p:nvPicPr>
        <p:blipFill rotWithShape="1">
          <a:blip r:embed="rId9">
            <a:alphaModFix/>
          </a:blip>
          <a:srcRect b="0" l="0" r="0" t="0"/>
          <a:stretch/>
        </p:blipFill>
        <p:spPr>
          <a:xfrm>
            <a:off x="1027567" y="239799"/>
            <a:ext cx="4031896" cy="4031896"/>
          </a:xfrm>
          <a:prstGeom prst="rect">
            <a:avLst/>
          </a:prstGeom>
          <a:noFill/>
          <a:ln>
            <a:noFill/>
          </a:ln>
        </p:spPr>
      </p:pic>
      <p:pic>
        <p:nvPicPr>
          <p:cNvPr descr="Image result for us flag transparent background" id="51" name="Google Shape;51;p1"/>
          <p:cNvPicPr preferRelativeResize="0"/>
          <p:nvPr/>
        </p:nvPicPr>
        <p:blipFill rotWithShape="1">
          <a:blip r:embed="rId10">
            <a:alphaModFix/>
          </a:blip>
          <a:srcRect b="0" l="0" r="0" t="0"/>
          <a:stretch/>
        </p:blipFill>
        <p:spPr>
          <a:xfrm>
            <a:off x="27728406" y="-237286"/>
            <a:ext cx="4876800" cy="4876800"/>
          </a:xfrm>
          <a:prstGeom prst="rect">
            <a:avLst/>
          </a:prstGeom>
          <a:noFill/>
          <a:ln>
            <a:noFill/>
          </a:ln>
        </p:spPr>
      </p:pic>
      <p:sp>
        <p:nvSpPr>
          <p:cNvPr id="52" name="Google Shape;52;p1"/>
          <p:cNvSpPr txBox="1"/>
          <p:nvPr/>
        </p:nvSpPr>
        <p:spPr>
          <a:xfrm>
            <a:off x="22567952" y="15511216"/>
            <a:ext cx="9139223"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3600" u="none">
                <a:solidFill>
                  <a:srgbClr val="3F3F3F"/>
                </a:solidFill>
                <a:latin typeface="Montserrat ExtraBold"/>
                <a:ea typeface="Montserrat ExtraBold"/>
                <a:cs typeface="Montserrat ExtraBold"/>
                <a:sym typeface="Montserrat ExtraBold"/>
              </a:rPr>
              <a:t>Conclusions</a:t>
            </a:r>
            <a:endParaRPr/>
          </a:p>
        </p:txBody>
      </p:sp>
      <p:sp>
        <p:nvSpPr>
          <p:cNvPr id="53" name="Google Shape;53;p1"/>
          <p:cNvSpPr txBox="1"/>
          <p:nvPr/>
        </p:nvSpPr>
        <p:spPr>
          <a:xfrm>
            <a:off x="22750477" y="16326588"/>
            <a:ext cx="9139223" cy="858696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lang="en-US" sz="2400" u="none">
                <a:solidFill>
                  <a:srgbClr val="595959"/>
                </a:solidFill>
                <a:latin typeface="Domine"/>
                <a:ea typeface="Domine"/>
                <a:cs typeface="Domine"/>
                <a:sym typeface="Domine"/>
              </a:rPr>
              <a:t>At first glance, the data might seem to validate my alternative hypothesis. Figure 1 depicts a steady rise in terrorist attacks in the 3 months following the bombing in March. In Figure 2, the attacks dip sharply in the month following the U.S. invasion. However, the number sharply increases in May to June. While the increase is not as drastic in Figure 3, the number of terrorist attacks also increases following U.S. airstrikes in Syria. </a:t>
            </a:r>
            <a:endParaRPr/>
          </a:p>
          <a:p>
            <a:pPr indent="0" lvl="0" marL="0" marR="0" rtl="0" algn="l">
              <a:spcBef>
                <a:spcPts val="0"/>
              </a:spcBef>
              <a:spcAft>
                <a:spcPts val="0"/>
              </a:spcAft>
              <a:buNone/>
            </a:pPr>
            <a:r>
              <a:t/>
            </a:r>
            <a:endParaRPr b="0" sz="2400" u="none">
              <a:solidFill>
                <a:srgbClr val="595959"/>
              </a:solidFill>
              <a:latin typeface="Domine"/>
              <a:ea typeface="Domine"/>
              <a:cs typeface="Domine"/>
              <a:sym typeface="Domine"/>
            </a:endParaRPr>
          </a:p>
          <a:p>
            <a:pPr indent="0" lvl="0" marL="0" marR="0" rtl="0" algn="l">
              <a:spcBef>
                <a:spcPts val="0"/>
              </a:spcBef>
              <a:spcAft>
                <a:spcPts val="0"/>
              </a:spcAft>
              <a:buNone/>
            </a:pPr>
            <a:r>
              <a:rPr b="0" lang="en-US" sz="2400" u="none">
                <a:solidFill>
                  <a:srgbClr val="595959"/>
                </a:solidFill>
                <a:latin typeface="Domine"/>
                <a:ea typeface="Domine"/>
                <a:cs typeface="Domine"/>
                <a:sym typeface="Domine"/>
              </a:rPr>
              <a:t>When taking the entire 2-year span into account, however, the changes in the number of attacks are insignificant. Figures 2 and 3 both depict highly fluctuating numbers of terrorist incidents from month to month. While Figure 1 depicts a less stark fluctuation, the graph trends upwards and the incident of U.S. intervention did not seem to disrupt a steady number of incidents.</a:t>
            </a:r>
            <a:endParaRPr/>
          </a:p>
          <a:p>
            <a:pPr indent="0" lvl="0" marL="0" marR="0" rtl="0" algn="l">
              <a:spcBef>
                <a:spcPts val="0"/>
              </a:spcBef>
              <a:spcAft>
                <a:spcPts val="0"/>
              </a:spcAft>
              <a:buNone/>
            </a:pPr>
            <a:r>
              <a:t/>
            </a:r>
            <a:endParaRPr b="0" sz="2400" u="none">
              <a:solidFill>
                <a:srgbClr val="595959"/>
              </a:solidFill>
              <a:latin typeface="Domine"/>
              <a:ea typeface="Domine"/>
              <a:cs typeface="Domine"/>
              <a:sym typeface="Domine"/>
            </a:endParaRPr>
          </a:p>
          <a:p>
            <a:pPr indent="0" lvl="0" marL="0" marR="0" rtl="0" algn="l">
              <a:spcBef>
                <a:spcPts val="0"/>
              </a:spcBef>
              <a:spcAft>
                <a:spcPts val="0"/>
              </a:spcAft>
              <a:buNone/>
            </a:pPr>
            <a:r>
              <a:rPr b="0" lang="en-US" sz="2400" u="none">
                <a:solidFill>
                  <a:srgbClr val="595959"/>
                </a:solidFill>
                <a:latin typeface="Domine"/>
                <a:ea typeface="Domine"/>
                <a:cs typeface="Domine"/>
                <a:sym typeface="Domine"/>
              </a:rPr>
              <a:t>While I was not able to run a typical statistical analysis on this data, I came to the conclusion that I could not reject the null hypothesis. The graphs do not depict an extreme or abnormal change in the number of terrorist attacks following U.S. intervention in the armed conflict regions in the Middle East and North Africa.</a:t>
            </a:r>
            <a:endParaRPr/>
          </a:p>
        </p:txBody>
      </p:sp>
      <p:sp>
        <p:nvSpPr>
          <p:cNvPr id="54" name="Google Shape;54;p1"/>
          <p:cNvSpPr/>
          <p:nvPr/>
        </p:nvSpPr>
        <p:spPr>
          <a:xfrm>
            <a:off x="17482313" y="6469103"/>
            <a:ext cx="245851" cy="234004"/>
          </a:xfrm>
          <a:prstGeom prst="star5">
            <a:avLst>
              <a:gd fmla="val 19098" name="adj"/>
              <a:gd fmla="val 105146" name="hf"/>
              <a:gd fmla="val 110557" name="vf"/>
            </a:avLst>
          </a:prstGeom>
          <a:solidFill>
            <a:srgbClr val="FF0000"/>
          </a:solidFill>
          <a:ln cap="flat" cmpd="sng" w="25400">
            <a:solidFill>
              <a:srgbClr val="FF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8698">
              <a:solidFill>
                <a:schemeClr val="lt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Graphicsland/MakeSigns.com</dc:creator>
</cp:coreProperties>
</file>