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3"/>
  </p:notesMasterIdLst>
  <p:handoutMasterIdLst>
    <p:handoutMasterId r:id="rId4"/>
  </p:handoutMasterIdLst>
  <p:sldIdLst>
    <p:sldId id="256" r:id="rId2"/>
  </p:sldIdLst>
  <p:sldSz cx="43891200" cy="32918400"/>
  <p:notesSz cx="37441188" cy="51206400"/>
  <p:embeddedFontLst>
    <p:embeddedFont>
      <p:font typeface="Open Sans" panose="020B0606030504020204" pitchFamily="34" charset="0"/>
      <p:regular r:id="rId5"/>
      <p:bold r:id="rId6"/>
      <p:italic r:id="rId7"/>
      <p:boldItalic r:id="rId8"/>
    </p:embeddedFont>
    <p:embeddedFont>
      <p:font typeface="Quattrocento" panose="02020502030000000404" pitchFamily="18" charset="0"/>
      <p:regular r:id="rId9"/>
      <p:bold r:id="rId10"/>
    </p:embeddedFont>
    <p:embeddedFont>
      <p:font typeface="Quattrocento Sans" panose="020B0502050000020003" pitchFamily="34" charset="0"/>
      <p:regular r:id="rId11"/>
    </p:embeddedFont>
  </p:embeddedFontLst>
  <p:custDataLst>
    <p:tags r:id="rId12"/>
  </p:custDataLst>
  <p:defaultTextStyle>
    <a:defPPr>
      <a:defRPr lang="en-US"/>
    </a:defPPr>
    <a:lvl1pPr algn="l" rtl="0" fontAlgn="base">
      <a:spcBef>
        <a:spcPct val="0"/>
      </a:spcBef>
      <a:spcAft>
        <a:spcPct val="0"/>
      </a:spcAft>
      <a:defRPr sz="3000" kern="1200">
        <a:solidFill>
          <a:schemeClr val="tx1"/>
        </a:solidFill>
        <a:latin typeface="Arial"/>
        <a:ea typeface="+mn-ea"/>
        <a:cs typeface="+mn-cs"/>
      </a:defRPr>
    </a:lvl1pPr>
    <a:lvl2pPr marL="457200" algn="l" rtl="0" fontAlgn="base">
      <a:spcBef>
        <a:spcPct val="0"/>
      </a:spcBef>
      <a:spcAft>
        <a:spcPct val="0"/>
      </a:spcAft>
      <a:defRPr sz="3000" kern="1200">
        <a:solidFill>
          <a:schemeClr val="tx1"/>
        </a:solidFill>
        <a:latin typeface="Arial"/>
        <a:ea typeface="+mn-ea"/>
        <a:cs typeface="+mn-cs"/>
      </a:defRPr>
    </a:lvl2pPr>
    <a:lvl3pPr marL="914400" algn="l" rtl="0" fontAlgn="base">
      <a:spcBef>
        <a:spcPct val="0"/>
      </a:spcBef>
      <a:spcAft>
        <a:spcPct val="0"/>
      </a:spcAft>
      <a:defRPr sz="3000" kern="1200">
        <a:solidFill>
          <a:schemeClr val="tx1"/>
        </a:solidFill>
        <a:latin typeface="Arial"/>
        <a:ea typeface="+mn-ea"/>
        <a:cs typeface="+mn-cs"/>
      </a:defRPr>
    </a:lvl3pPr>
    <a:lvl4pPr marL="1371600" algn="l" rtl="0" fontAlgn="base">
      <a:spcBef>
        <a:spcPct val="0"/>
      </a:spcBef>
      <a:spcAft>
        <a:spcPct val="0"/>
      </a:spcAft>
      <a:defRPr sz="3000" kern="1200">
        <a:solidFill>
          <a:schemeClr val="tx1"/>
        </a:solidFill>
        <a:latin typeface="Arial"/>
        <a:ea typeface="+mn-ea"/>
        <a:cs typeface="+mn-cs"/>
      </a:defRPr>
    </a:lvl4pPr>
    <a:lvl5pPr marL="1828800" algn="l" rtl="0" fontAlgn="base">
      <a:spcBef>
        <a:spcPct val="0"/>
      </a:spcBef>
      <a:spcAft>
        <a:spcPct val="0"/>
      </a:spcAft>
      <a:defRPr sz="3000" kern="1200">
        <a:solidFill>
          <a:schemeClr val="tx1"/>
        </a:solidFill>
        <a:latin typeface="Arial"/>
        <a:ea typeface="+mn-ea"/>
        <a:cs typeface="+mn-cs"/>
      </a:defRPr>
    </a:lvl5pPr>
    <a:lvl6pPr marL="2286000" algn="l" defTabSz="914400" rtl="0" eaLnBrk="1" latinLnBrk="0" hangingPunct="1">
      <a:defRPr sz="3000" kern="1200">
        <a:solidFill>
          <a:schemeClr val="tx1"/>
        </a:solidFill>
        <a:latin typeface="Arial"/>
        <a:ea typeface="+mn-ea"/>
        <a:cs typeface="+mn-cs"/>
      </a:defRPr>
    </a:lvl6pPr>
    <a:lvl7pPr marL="2743200" algn="l" defTabSz="914400" rtl="0" eaLnBrk="1" latinLnBrk="0" hangingPunct="1">
      <a:defRPr sz="3000" kern="1200">
        <a:solidFill>
          <a:schemeClr val="tx1"/>
        </a:solidFill>
        <a:latin typeface="Arial"/>
        <a:ea typeface="+mn-ea"/>
        <a:cs typeface="+mn-cs"/>
      </a:defRPr>
    </a:lvl7pPr>
    <a:lvl8pPr marL="3200400" algn="l" defTabSz="914400" rtl="0" eaLnBrk="1" latinLnBrk="0" hangingPunct="1">
      <a:defRPr sz="3000" kern="1200">
        <a:solidFill>
          <a:schemeClr val="tx1"/>
        </a:solidFill>
        <a:latin typeface="Arial"/>
        <a:ea typeface="+mn-ea"/>
        <a:cs typeface="+mn-cs"/>
      </a:defRPr>
    </a:lvl8pPr>
    <a:lvl9pPr marL="3657600" algn="l" defTabSz="914400" rtl="0" eaLnBrk="1" latinLnBrk="0" hangingPunct="1">
      <a:defRPr sz="3000" kern="1200">
        <a:solidFill>
          <a:schemeClr val="tx1"/>
        </a:solidFill>
        <a:latin typeface="Arial"/>
        <a:ea typeface="+mn-ea"/>
        <a:cs typeface="+mn-cs"/>
      </a:defRPr>
    </a:lvl9pPr>
  </p:defaultTextStyle>
  <p:extLst>
    <p:ext uri="{EFAFB233-063F-42B5-8137-9DF3F51BA10A}">
      <p15:sldGuideLst xmlns:p15="http://schemas.microsoft.com/office/powerpoint/2012/main">
        <p15:guide id="1" orient="horz" pos="9552">
          <p15:clr>
            <a:srgbClr val="A4A3A4"/>
          </p15:clr>
        </p15:guide>
        <p15:guide id="2" pos="256">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DEA5"/>
    <a:srgbClr val="FDD07F"/>
    <a:srgbClr val="FFE89F"/>
    <a:srgbClr val="D3D5DF"/>
    <a:srgbClr val="D2D8E4"/>
    <a:srgbClr val="C1C9D9"/>
    <a:srgbClr val="D17D7D"/>
    <a:srgbClr val="B41E1E"/>
    <a:srgbClr val="B9D7DC"/>
    <a:srgbClr val="FA32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66"/>
    <p:restoredTop sz="94660" autoAdjust="0"/>
  </p:normalViewPr>
  <p:slideViewPr>
    <p:cSldViewPr>
      <p:cViewPr>
        <p:scale>
          <a:sx n="30" d="100"/>
          <a:sy n="30" d="100"/>
        </p:scale>
        <p:origin x="1368" y="-1456"/>
      </p:cViewPr>
      <p:guideLst>
        <p:guide orient="horz" pos="9552"/>
        <p:guide pos="256"/>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notesViewPr>
    <p:cSldViewPr>
      <p:cViewPr>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presProps" Target="presProps.xml"/><Relationship Id="rId3" Type="http://schemas.openxmlformats.org/officeDocument/2006/relationships/notesMaster" Target="notesMasters/notesMaster1.xml"/><Relationship Id="rId7" Type="http://schemas.openxmlformats.org/officeDocument/2006/relationships/font" Target="fonts/font3.fntdata"/><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font" Target="fonts/font7.fntdata"/><Relationship Id="rId5" Type="http://schemas.openxmlformats.org/officeDocument/2006/relationships/font" Target="fonts/font1.fntdata"/><Relationship Id="rId15" Type="http://schemas.openxmlformats.org/officeDocument/2006/relationships/theme" Target="theme/theme1.xml"/><Relationship Id="rId10" Type="http://schemas.openxmlformats.org/officeDocument/2006/relationships/font" Target="fonts/font6.fntdata"/><Relationship Id="rId4" Type="http://schemas.openxmlformats.org/officeDocument/2006/relationships/handoutMaster" Target="handoutMasters/handoutMaster1.xml"/><Relationship Id="rId9" Type="http://schemas.openxmlformats.org/officeDocument/2006/relationships/font" Target="fonts/font5.fntdata"/><Relationship Id="rId14"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026"/>
          <p:cNvSpPr>
            <a:spLocks noGrp="1" noChangeArrowheads="1"/>
          </p:cNvSpPr>
          <p:nvPr>
            <p:ph type="hdr" sz="quarter"/>
          </p:nvPr>
        </p:nvSpPr>
        <p:spPr bwMode="auto">
          <a:xfrm>
            <a:off x="0" y="0"/>
            <a:ext cx="16224250" cy="2827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7031" tIns="268519" rIns="537031" bIns="268519" anchor="t" anchorCtr="0" compatLnSpc="1">
            <a:prstTxWarp prst="textNoShape">
              <a:avLst/>
            </a:prstTxWarp>
          </a:bodyPr>
          <a:lstStyle>
            <a:defPPr>
              <a:defRPr kern="1200" smtId="4294967295"/>
            </a:defPPr>
            <a:lvl1pPr defTabSz="5373688">
              <a:defRPr sz="7100" smtClean="0"/>
            </a:lvl1pPr>
          </a:lstStyle>
          <a:p>
            <a:pPr>
              <a:defRPr/>
            </a:pPr>
            <a:endParaRPr lang="en-US"/>
          </a:p>
        </p:txBody>
      </p:sp>
      <p:sp>
        <p:nvSpPr>
          <p:cNvPr id="4099" name="Rectangle 1027"/>
          <p:cNvSpPr>
            <a:spLocks noGrp="1" noChangeArrowheads="1"/>
          </p:cNvSpPr>
          <p:nvPr>
            <p:ph type="dt" sz="quarter" idx="1"/>
          </p:nvPr>
        </p:nvSpPr>
        <p:spPr bwMode="auto">
          <a:xfrm>
            <a:off x="21216938" y="0"/>
            <a:ext cx="16224250" cy="2827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7031" tIns="268519" rIns="537031" bIns="268519" anchor="t" anchorCtr="0" compatLnSpc="1">
            <a:prstTxWarp prst="textNoShape">
              <a:avLst/>
            </a:prstTxWarp>
          </a:bodyPr>
          <a:lstStyle>
            <a:defPPr>
              <a:defRPr kern="1200" smtId="4294967295"/>
            </a:defPPr>
            <a:lvl1pPr algn="r" defTabSz="5373688">
              <a:defRPr sz="7100" smtClean="0"/>
            </a:lvl1pPr>
          </a:lstStyle>
          <a:p>
            <a:pPr>
              <a:defRPr/>
            </a:pPr>
            <a:endParaRPr lang="en-US"/>
          </a:p>
        </p:txBody>
      </p:sp>
      <p:sp>
        <p:nvSpPr>
          <p:cNvPr id="4100" name="Rectangle 1028"/>
          <p:cNvSpPr>
            <a:spLocks noGrp="1" noChangeArrowheads="1"/>
          </p:cNvSpPr>
          <p:nvPr>
            <p:ph type="ftr" sz="quarter" idx="2"/>
          </p:nvPr>
        </p:nvSpPr>
        <p:spPr bwMode="auto">
          <a:xfrm>
            <a:off x="0" y="53722588"/>
            <a:ext cx="16224250" cy="2827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7031" tIns="268519" rIns="537031" bIns="268519" anchor="b" anchorCtr="0" compatLnSpc="1">
            <a:prstTxWarp prst="textNoShape">
              <a:avLst/>
            </a:prstTxWarp>
          </a:bodyPr>
          <a:lstStyle>
            <a:defPPr>
              <a:defRPr kern="1200" smtId="4294967295"/>
            </a:defPPr>
            <a:lvl1pPr defTabSz="5373688">
              <a:defRPr sz="7100" smtClean="0"/>
            </a:lvl1pPr>
          </a:lstStyle>
          <a:p>
            <a:pPr>
              <a:defRPr/>
            </a:pPr>
            <a:endParaRPr lang="en-US"/>
          </a:p>
        </p:txBody>
      </p:sp>
      <p:sp>
        <p:nvSpPr>
          <p:cNvPr id="4101" name="Rectangle 1029"/>
          <p:cNvSpPr>
            <a:spLocks noGrp="1" noChangeArrowheads="1"/>
          </p:cNvSpPr>
          <p:nvPr>
            <p:ph type="sldNum" sz="quarter" idx="3"/>
          </p:nvPr>
        </p:nvSpPr>
        <p:spPr bwMode="auto">
          <a:xfrm>
            <a:off x="21216938" y="53722588"/>
            <a:ext cx="16224250" cy="2827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7031" tIns="268519" rIns="537031" bIns="268519" anchor="b" anchorCtr="0" compatLnSpc="1">
            <a:prstTxWarp prst="textNoShape">
              <a:avLst/>
            </a:prstTxWarp>
          </a:bodyPr>
          <a:lstStyle>
            <a:defPPr>
              <a:defRPr kern="1200" smtId="4294967295"/>
            </a:defPPr>
            <a:lvl1pPr algn="r" defTabSz="5373688">
              <a:defRPr sz="7100" smtClean="0"/>
            </a:lvl1pPr>
          </a:lstStyle>
          <a:p>
            <a:pPr>
              <a:defRPr/>
            </a:pPr>
            <a:fld id="{C3821831-2B9E-4755-9FF2-D0B0BEF81726}" type="slidenum">
              <a:rPr lang="en-US"/>
              <a:pPr>
                <a:defRPr/>
              </a:pPr>
              <a:t>‹#›</a:t>
            </a:fld>
            <a:endParaRPr lang="en-US"/>
          </a:p>
        </p:txBody>
      </p:sp>
    </p:spTree>
    <p:extLst>
      <p:ext uri="{BB962C8B-B14F-4D97-AF65-F5344CB8AC3E}">
        <p14:creationId xmlns:p14="http://schemas.microsoft.com/office/powerpoint/2010/main" val="22441688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16224250" cy="2827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9231" tIns="269615" rIns="539231" bIns="269615" anchor="t" anchorCtr="0" compatLnSpc="1">
            <a:prstTxWarp prst="textNoShape">
              <a:avLst/>
            </a:prstTxWarp>
          </a:bodyPr>
          <a:lstStyle>
            <a:defPPr>
              <a:defRPr kern="1200" smtId="4294967295"/>
            </a:defPPr>
            <a:lvl1pPr defTabSz="5392738">
              <a:defRPr sz="7100" smtClean="0"/>
            </a:lvl1pPr>
          </a:lstStyle>
          <a:p>
            <a:pPr>
              <a:defRPr/>
            </a:pPr>
            <a:endParaRPr lang="en-US"/>
          </a:p>
        </p:txBody>
      </p:sp>
      <p:sp>
        <p:nvSpPr>
          <p:cNvPr id="17411" name="Rectangle 3"/>
          <p:cNvSpPr>
            <a:spLocks noGrp="1" noChangeArrowheads="1"/>
          </p:cNvSpPr>
          <p:nvPr>
            <p:ph type="dt" idx="1"/>
          </p:nvPr>
        </p:nvSpPr>
        <p:spPr bwMode="auto">
          <a:xfrm>
            <a:off x="21207412" y="0"/>
            <a:ext cx="16225838" cy="2827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9231" tIns="269615" rIns="539231" bIns="269615" anchor="t" anchorCtr="0" compatLnSpc="1">
            <a:prstTxWarp prst="textNoShape">
              <a:avLst/>
            </a:prstTxWarp>
          </a:bodyPr>
          <a:lstStyle>
            <a:defPPr>
              <a:defRPr kern="1200" smtId="4294967295"/>
            </a:defPPr>
            <a:lvl1pPr algn="r" defTabSz="5392738">
              <a:defRPr sz="7100" smtClean="0"/>
            </a:lvl1pPr>
          </a:lstStyle>
          <a:p>
            <a:pPr>
              <a:defRPr/>
            </a:pPr>
            <a:endParaRPr lang="en-US"/>
          </a:p>
        </p:txBody>
      </p:sp>
      <p:sp>
        <p:nvSpPr>
          <p:cNvPr id="3076" name="Rectangle 4"/>
          <p:cNvSpPr>
            <a:spLocks noGrp="1" noRot="1" noChangeAspect="1" noChangeArrowheads="1" noTextEdit="1"/>
          </p:cNvSpPr>
          <p:nvPr>
            <p:ph type="sldImg" idx="2"/>
          </p:nvPr>
        </p:nvSpPr>
        <p:spPr bwMode="auto">
          <a:xfrm>
            <a:off x="4583113" y="4241800"/>
            <a:ext cx="28274962" cy="21205825"/>
          </a:xfrm>
          <a:prstGeom prst="rect">
            <a:avLst/>
          </a:prstGeom>
          <a:noFill/>
          <a:ln w="9525">
            <a:solidFill>
              <a:srgbClr val="000000"/>
            </a:solidFill>
            <a:miter lim="800000"/>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7413" name="Rectangle 5"/>
          <p:cNvSpPr>
            <a:spLocks noGrp="1" noChangeArrowheads="1"/>
          </p:cNvSpPr>
          <p:nvPr>
            <p:ph type="body" sz="quarter" idx="3"/>
          </p:nvPr>
        </p:nvSpPr>
        <p:spPr bwMode="auto">
          <a:xfrm>
            <a:off x="3744913" y="26860500"/>
            <a:ext cx="29952950" cy="25447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9231" tIns="269615" rIns="539231" bIns="269615" anchor="t" anchorCtr="0" compatLnSpc="1">
            <a:prstTxWarp prst="textNoShape">
              <a:avLst/>
            </a:prstTxWarp>
          </a:bodyPr>
          <a:lstStyle>
            <a:defPPr>
              <a:defRPr kern="1200" smtId="4294967295"/>
            </a:def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7414" name="Rectangle 6"/>
          <p:cNvSpPr>
            <a:spLocks noGrp="1" noChangeArrowheads="1"/>
          </p:cNvSpPr>
          <p:nvPr>
            <p:ph type="ftr" sz="quarter" idx="4"/>
          </p:nvPr>
        </p:nvSpPr>
        <p:spPr bwMode="auto">
          <a:xfrm>
            <a:off x="0" y="53713062"/>
            <a:ext cx="16224250" cy="2827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9231" tIns="269615" rIns="539231" bIns="269615" anchor="b" anchorCtr="0" compatLnSpc="1">
            <a:prstTxWarp prst="textNoShape">
              <a:avLst/>
            </a:prstTxWarp>
          </a:bodyPr>
          <a:lstStyle>
            <a:defPPr>
              <a:defRPr kern="1200" smtId="4294967295"/>
            </a:defPPr>
            <a:lvl1pPr defTabSz="5392738">
              <a:defRPr sz="7100" smtClean="0"/>
            </a:lvl1pPr>
          </a:lstStyle>
          <a:p>
            <a:pPr>
              <a:defRPr/>
            </a:pPr>
            <a:endParaRPr lang="en-US"/>
          </a:p>
        </p:txBody>
      </p:sp>
      <p:sp>
        <p:nvSpPr>
          <p:cNvPr id="17415" name="Rectangle 7"/>
          <p:cNvSpPr>
            <a:spLocks noGrp="1" noChangeArrowheads="1"/>
          </p:cNvSpPr>
          <p:nvPr>
            <p:ph type="sldNum" sz="quarter" idx="5"/>
          </p:nvPr>
        </p:nvSpPr>
        <p:spPr bwMode="auto">
          <a:xfrm>
            <a:off x="21207412" y="53713062"/>
            <a:ext cx="16225838" cy="2827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39231" tIns="269615" rIns="539231" bIns="269615" anchor="b" anchorCtr="0" compatLnSpc="1">
            <a:prstTxWarp prst="textNoShape">
              <a:avLst/>
            </a:prstTxWarp>
          </a:bodyPr>
          <a:lstStyle>
            <a:defPPr>
              <a:defRPr kern="1200" smtId="4294967295"/>
            </a:defPPr>
            <a:lvl1pPr algn="r" defTabSz="5392738">
              <a:defRPr sz="7100" smtClean="0"/>
            </a:lvl1pPr>
          </a:lstStyle>
          <a:p>
            <a:pPr>
              <a:defRPr/>
            </a:pPr>
            <a:fld id="{A7A3E3C6-57BD-4827-A686-7B170B46C045}" type="slidenum">
              <a:rPr lang="en-US"/>
              <a:pPr>
                <a:defRPr/>
              </a:pPr>
              <a:t>‹#›</a:t>
            </a:fld>
            <a:endParaRPr lang="en-US"/>
          </a:p>
        </p:txBody>
      </p:sp>
    </p:spTree>
    <p:extLst>
      <p:ext uri="{BB962C8B-B14F-4D97-AF65-F5344CB8AC3E}">
        <p14:creationId xmlns:p14="http://schemas.microsoft.com/office/powerpoint/2010/main" val="16687350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defPPr>
              <a:defRPr kern="1200" smtId="4294967295"/>
            </a:defPPr>
            <a:lvl1pPr defTabSz="5392738" eaLnBrk="0" hangingPunct="0">
              <a:defRPr sz="3000">
                <a:solidFill>
                  <a:schemeClr val="tx1"/>
                </a:solidFill>
                <a:latin typeface="Arial"/>
              </a:defRPr>
            </a:lvl1pPr>
            <a:lvl2pPr marL="742950" indent="-285750" defTabSz="5392738" eaLnBrk="0" hangingPunct="0">
              <a:defRPr sz="3000">
                <a:solidFill>
                  <a:schemeClr val="tx1"/>
                </a:solidFill>
                <a:latin typeface="Arial"/>
              </a:defRPr>
            </a:lvl2pPr>
            <a:lvl3pPr marL="1143000" indent="-228600" defTabSz="5392738" eaLnBrk="0" hangingPunct="0">
              <a:defRPr sz="3000">
                <a:solidFill>
                  <a:schemeClr val="tx1"/>
                </a:solidFill>
                <a:latin typeface="Arial"/>
              </a:defRPr>
            </a:lvl3pPr>
            <a:lvl4pPr marL="1600200" indent="-228600" defTabSz="5392738" eaLnBrk="0" hangingPunct="0">
              <a:defRPr sz="3000">
                <a:solidFill>
                  <a:schemeClr val="tx1"/>
                </a:solidFill>
                <a:latin typeface="Arial"/>
              </a:defRPr>
            </a:lvl4pPr>
            <a:lvl5pPr marL="2057400" indent="-228600" defTabSz="5392738" eaLnBrk="0" hangingPunct="0">
              <a:defRPr sz="3000">
                <a:solidFill>
                  <a:schemeClr val="tx1"/>
                </a:solidFill>
                <a:latin typeface="Arial"/>
              </a:defRPr>
            </a:lvl5pPr>
            <a:lvl6pPr marL="2514600" indent="-228600" defTabSz="5392738" eaLnBrk="0" fontAlgn="base" hangingPunct="0">
              <a:spcBef>
                <a:spcPct val="0"/>
              </a:spcBef>
              <a:spcAft>
                <a:spcPct val="0"/>
              </a:spcAft>
              <a:defRPr sz="3000">
                <a:solidFill>
                  <a:schemeClr val="tx1"/>
                </a:solidFill>
                <a:latin typeface="Arial"/>
              </a:defRPr>
            </a:lvl6pPr>
            <a:lvl7pPr marL="2971800" indent="-228600" defTabSz="5392738" eaLnBrk="0" fontAlgn="base" hangingPunct="0">
              <a:spcBef>
                <a:spcPct val="0"/>
              </a:spcBef>
              <a:spcAft>
                <a:spcPct val="0"/>
              </a:spcAft>
              <a:defRPr sz="3000">
                <a:solidFill>
                  <a:schemeClr val="tx1"/>
                </a:solidFill>
                <a:latin typeface="Arial"/>
              </a:defRPr>
            </a:lvl7pPr>
            <a:lvl8pPr marL="3429000" indent="-228600" defTabSz="5392738" eaLnBrk="0" fontAlgn="base" hangingPunct="0">
              <a:spcBef>
                <a:spcPct val="0"/>
              </a:spcBef>
              <a:spcAft>
                <a:spcPct val="0"/>
              </a:spcAft>
              <a:defRPr sz="3000">
                <a:solidFill>
                  <a:schemeClr val="tx1"/>
                </a:solidFill>
                <a:latin typeface="Arial"/>
              </a:defRPr>
            </a:lvl8pPr>
            <a:lvl9pPr marL="3886200" indent="-228600" defTabSz="5392738" eaLnBrk="0" fontAlgn="base" hangingPunct="0">
              <a:spcBef>
                <a:spcPct val="0"/>
              </a:spcBef>
              <a:spcAft>
                <a:spcPct val="0"/>
              </a:spcAft>
              <a:defRPr sz="3000">
                <a:solidFill>
                  <a:schemeClr val="tx1"/>
                </a:solidFill>
                <a:latin typeface="Arial"/>
              </a:defRPr>
            </a:lvl9pPr>
          </a:lstStyle>
          <a:p>
            <a:pPr eaLnBrk="1" hangingPunct="1"/>
            <a:fld id="{8013D4E7-0005-4E28-B809-46F629ED953E}" type="slidenum">
              <a:rPr lang="en-US" sz="7100"/>
              <a:pPr eaLnBrk="1" hangingPunct="1"/>
              <a:t>1</a:t>
            </a:fld>
            <a:endParaRPr lang="en-US" sz="7100"/>
          </a:p>
        </p:txBody>
      </p:sp>
      <p:sp>
        <p:nvSpPr>
          <p:cNvPr id="4099" name="Rectangle 2"/>
          <p:cNvSpPr>
            <a:spLocks noGrp="1" noRot="1" noChangeAspect="1" noChangeArrowheads="1" noTextEdit="1"/>
          </p:cNvSpPr>
          <p:nvPr>
            <p:ph type="sldImg"/>
          </p:nvPr>
        </p:nvSpPr>
        <p:spPr/>
      </p:sp>
      <p:sp>
        <p:nvSpPr>
          <p:cNvPr id="4100" name="Rectangle 3"/>
          <p:cNvSpPr>
            <a:spLocks noGrp="1" noChangeArrowheads="1"/>
          </p:cNvSpPr>
          <p:nvPr>
            <p:ph type="body" idx="1"/>
          </p:nvPr>
        </p:nvSpPr>
        <p:spPr>
          <a:noFill/>
        </p:spPr>
        <p:txBody>
          <a:bodyPr/>
          <a:lstStyle>
            <a:defPPr>
              <a:defRPr kern="1200" smtId="4294967295"/>
            </a:defP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6675"/>
            <a:ext cx="37306250" cy="7054850"/>
          </a:xfrm>
        </p:spPr>
        <p:txBody>
          <a:bodyPr/>
          <a:lstStyle>
            <a:defPPr>
              <a:defRPr kern="1200" smtId="4294967295"/>
            </a:defPPr>
          </a:lstStyle>
          <a:p>
            <a:r>
              <a:rPr lang="en-US"/>
              <a:t>Click to edit Master title style</a:t>
            </a:r>
          </a:p>
        </p:txBody>
      </p:sp>
      <p:sp>
        <p:nvSpPr>
          <p:cNvPr id="3" name="Subtitle 2"/>
          <p:cNvSpPr>
            <a:spLocks noGrp="1"/>
          </p:cNvSpPr>
          <p:nvPr>
            <p:ph type="subTitle" idx="1"/>
          </p:nvPr>
        </p:nvSpPr>
        <p:spPr>
          <a:xfrm>
            <a:off x="6583363" y="18653125"/>
            <a:ext cx="30724475" cy="8413750"/>
          </a:xfrm>
        </p:spPr>
        <p:txBody>
          <a:bodyPr/>
          <a:lstStyle>
            <a:defPPr>
              <a:defRPr kern="1200" smtId="4294967295"/>
            </a:defPPr>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44064D7D-464A-4708-9759-403F89E21017}" type="slidenum">
              <a:rPr lang="en-US"/>
              <a:pPr>
                <a:defRPr/>
              </a:pPr>
              <a:t>‹#›</a:t>
            </a:fld>
            <a:endParaRPr lang="en-US"/>
          </a:p>
        </p:txBody>
      </p:sp>
    </p:spTree>
    <p:extLst>
      <p:ext uri="{BB962C8B-B14F-4D97-AF65-F5344CB8AC3E}">
        <p14:creationId xmlns:p14="http://schemas.microsoft.com/office/powerpoint/2010/main" val="158175605"/>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AEC84F10-113F-4F09-A76B-2176B34E08D9}" type="slidenum">
              <a:rPr lang="en-US"/>
              <a:pPr>
                <a:defRPr/>
              </a:pPr>
              <a:t>‹#›</a:t>
            </a:fld>
            <a:endParaRPr lang="en-US"/>
          </a:p>
        </p:txBody>
      </p:sp>
    </p:spTree>
    <p:extLst>
      <p:ext uri="{BB962C8B-B14F-4D97-AF65-F5344CB8AC3E}">
        <p14:creationId xmlns:p14="http://schemas.microsoft.com/office/powerpoint/2010/main" val="3828635821"/>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3025" y="1319213"/>
            <a:ext cx="9874250" cy="28087638"/>
          </a:xfrm>
        </p:spPr>
        <p:txBody>
          <a:bodyPr vert="eaVert"/>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a:xfrm>
            <a:off x="2195513" y="1319213"/>
            <a:ext cx="29475112" cy="28087638"/>
          </a:xfrm>
        </p:spPr>
        <p:txBody>
          <a:bodyPr vert="eaVert"/>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039F5895-A9FE-429D-AE19-E169F67F1C26}" type="slidenum">
              <a:rPr lang="en-US"/>
              <a:pPr>
                <a:defRPr/>
              </a:pPr>
              <a:t>‹#›</a:t>
            </a:fld>
            <a:endParaRPr lang="en-US"/>
          </a:p>
        </p:txBody>
      </p:sp>
    </p:spTree>
    <p:extLst>
      <p:ext uri="{BB962C8B-B14F-4D97-AF65-F5344CB8AC3E}">
        <p14:creationId xmlns:p14="http://schemas.microsoft.com/office/powerpoint/2010/main" val="149277286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idx="1"/>
          </p:nvPr>
        </p:nvSpPr>
        <p:spPr/>
        <p:txBody>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B78A6E67-DA7B-4FCC-A18A-FC7C8A034C4D}" type="slidenum">
              <a:rPr lang="en-US"/>
              <a:pPr>
                <a:defRPr/>
              </a:pPr>
              <a:t>‹#›</a:t>
            </a:fld>
            <a:endParaRPr lang="en-US"/>
          </a:p>
        </p:txBody>
      </p:sp>
    </p:spTree>
    <p:extLst>
      <p:ext uri="{BB962C8B-B14F-4D97-AF65-F5344CB8AC3E}">
        <p14:creationId xmlns:p14="http://schemas.microsoft.com/office/powerpoint/2010/main" val="1054218844"/>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438"/>
            <a:ext cx="37307838" cy="6537325"/>
          </a:xfrm>
        </p:spPr>
        <p:txBody>
          <a:bodyPr anchor="t"/>
          <a:lstStyle>
            <a:defPPr>
              <a:defRPr kern="1200" smtId="4294967295"/>
            </a:defPPr>
            <a:lvl1pPr algn="l">
              <a:defRPr sz="4000" b="1" cap="all"/>
            </a:lvl1pPr>
          </a:lstStyle>
          <a:p>
            <a:r>
              <a:rPr lang="en-US"/>
              <a:t>Click to edit Master title style</a:t>
            </a:r>
          </a:p>
        </p:txBody>
      </p:sp>
      <p:sp>
        <p:nvSpPr>
          <p:cNvPr id="3" name="Text Placeholder 2"/>
          <p:cNvSpPr>
            <a:spLocks noGrp="1"/>
          </p:cNvSpPr>
          <p:nvPr>
            <p:ph type="body" idx="1"/>
          </p:nvPr>
        </p:nvSpPr>
        <p:spPr>
          <a:xfrm>
            <a:off x="3467100" y="13952538"/>
            <a:ext cx="37307838" cy="7200900"/>
          </a:xfrm>
        </p:spPr>
        <p:txBody>
          <a:bodyPr anchor="b"/>
          <a:lstStyle>
            <a:defPPr>
              <a:defRPr kern="1200" smtId="4294967295"/>
            </a:defPPr>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5"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6" name="Rectangle 6"/>
          <p:cNvSpPr>
            <a:spLocks noGrp="1" noChangeArrowheads="1"/>
          </p:cNvSpPr>
          <p:nvPr>
            <p:ph type="sldNum" sz="quarter" idx="12"/>
          </p:nvPr>
        </p:nvSpPr>
        <p:spPr/>
        <p:txBody>
          <a:bodyPr/>
          <a:lstStyle>
            <a:defPPr>
              <a:defRPr kern="1200" smtId="4294967295"/>
            </a:defPPr>
            <a:lvl1pPr>
              <a:defRPr/>
            </a:lvl1pPr>
          </a:lstStyle>
          <a:p>
            <a:pPr>
              <a:defRPr/>
            </a:pPr>
            <a:fld id="{9AB7E099-5C0A-4709-9BBB-71DECD41AB32}" type="slidenum">
              <a:rPr lang="en-US"/>
              <a:pPr>
                <a:defRPr/>
              </a:pPr>
              <a:t>‹#›</a:t>
            </a:fld>
            <a:endParaRPr lang="en-US"/>
          </a:p>
        </p:txBody>
      </p:sp>
    </p:spTree>
    <p:extLst>
      <p:ext uri="{BB962C8B-B14F-4D97-AF65-F5344CB8AC3E}">
        <p14:creationId xmlns:p14="http://schemas.microsoft.com/office/powerpoint/2010/main" val="307209019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Content Placeholder 2"/>
          <p:cNvSpPr>
            <a:spLocks noGrp="1"/>
          </p:cNvSpPr>
          <p:nvPr>
            <p:ph sz="half" idx="1"/>
          </p:nvPr>
        </p:nvSpPr>
        <p:spPr>
          <a:xfrm>
            <a:off x="2195513" y="7681913"/>
            <a:ext cx="19673888" cy="21724938"/>
          </a:xfrm>
        </p:spPr>
        <p:txBody>
          <a:bodyPr/>
          <a:lstStyle>
            <a:defPPr>
              <a:defRPr kern="1200" smtId="4294967295"/>
            </a:defPPr>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7681913"/>
            <a:ext cx="19675475" cy="21724938"/>
          </a:xfrm>
        </p:spPr>
        <p:txBody>
          <a:bodyPr/>
          <a:lstStyle>
            <a:defPPr>
              <a:defRPr kern="1200" smtId="4294967295"/>
            </a:defPPr>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B03D45C2-6D5F-448B-95B1-CD0C53878048}" type="slidenum">
              <a:rPr lang="en-US"/>
              <a:pPr>
                <a:defRPr/>
              </a:pPr>
              <a:t>‹#›</a:t>
            </a:fld>
            <a:endParaRPr lang="en-US"/>
          </a:p>
        </p:txBody>
      </p:sp>
    </p:spTree>
    <p:extLst>
      <p:ext uri="{BB962C8B-B14F-4D97-AF65-F5344CB8AC3E}">
        <p14:creationId xmlns:p14="http://schemas.microsoft.com/office/powerpoint/2010/main" val="2616846793"/>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7625"/>
            <a:ext cx="39503350" cy="5486400"/>
          </a:xfrm>
        </p:spPr>
        <p:txBody>
          <a:bodyPr/>
          <a:lstStyle>
            <a:defPPr>
              <a:defRPr kern="1200" smtId="4294967295"/>
            </a:defPPr>
            <a:lvl1pPr>
              <a:defRPr/>
            </a:lvl1pPr>
          </a:lstStyle>
          <a:p>
            <a:r>
              <a:rPr lang="en-US"/>
              <a:t>Click to edit Master title style</a:t>
            </a:r>
          </a:p>
        </p:txBody>
      </p:sp>
      <p:sp>
        <p:nvSpPr>
          <p:cNvPr id="3" name="Text Placeholder 2"/>
          <p:cNvSpPr>
            <a:spLocks noGrp="1"/>
          </p:cNvSpPr>
          <p:nvPr>
            <p:ph type="body" idx="1"/>
          </p:nvPr>
        </p:nvSpPr>
        <p:spPr>
          <a:xfrm>
            <a:off x="2193925" y="7369175"/>
            <a:ext cx="19392900" cy="3070225"/>
          </a:xfrm>
        </p:spPr>
        <p:txBody>
          <a:bodyPr anchor="b"/>
          <a:lstStyle>
            <a:defPPr>
              <a:defRPr kern="1200" smtId="4294967295"/>
            </a:defPPr>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193925" y="10439400"/>
            <a:ext cx="19392900" cy="18965862"/>
          </a:xfrm>
        </p:spPr>
        <p:txBody>
          <a:bodyPr/>
          <a:lstStyle>
            <a:defPPr>
              <a:defRPr kern="1200" smtId="4294967295"/>
            </a:defPPr>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438" y="7369175"/>
            <a:ext cx="19400838" cy="3070225"/>
          </a:xfrm>
        </p:spPr>
        <p:txBody>
          <a:bodyPr anchor="b"/>
          <a:lstStyle>
            <a:defPPr>
              <a:defRPr kern="1200" smtId="4294967295"/>
            </a:defPPr>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2296438" y="10439400"/>
            <a:ext cx="19400838" cy="18965862"/>
          </a:xfrm>
        </p:spPr>
        <p:txBody>
          <a:bodyPr/>
          <a:lstStyle>
            <a:defPPr>
              <a:defRPr kern="1200" smtId="4294967295"/>
            </a:defPPr>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8"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9" name="Rectangle 6"/>
          <p:cNvSpPr>
            <a:spLocks noGrp="1" noChangeArrowheads="1"/>
          </p:cNvSpPr>
          <p:nvPr>
            <p:ph type="sldNum" sz="quarter" idx="12"/>
          </p:nvPr>
        </p:nvSpPr>
        <p:spPr/>
        <p:txBody>
          <a:bodyPr/>
          <a:lstStyle>
            <a:defPPr>
              <a:defRPr kern="1200" smtId="4294967295"/>
            </a:defPPr>
            <a:lvl1pPr>
              <a:defRPr/>
            </a:lvl1pPr>
          </a:lstStyle>
          <a:p>
            <a:pPr>
              <a:defRPr/>
            </a:pPr>
            <a:fld id="{18610943-C3CC-4B71-9F28-BF9409E4CB80}" type="slidenum">
              <a:rPr lang="en-US"/>
              <a:pPr>
                <a:defRPr/>
              </a:pPr>
              <a:t>‹#›</a:t>
            </a:fld>
            <a:endParaRPr lang="en-US"/>
          </a:p>
        </p:txBody>
      </p:sp>
    </p:spTree>
    <p:extLst>
      <p:ext uri="{BB962C8B-B14F-4D97-AF65-F5344CB8AC3E}">
        <p14:creationId xmlns:p14="http://schemas.microsoft.com/office/powerpoint/2010/main" val="519203605"/>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defPPr>
              <a:defRPr kern="1200" smtId="4294967295"/>
            </a:defPPr>
          </a:lstStyle>
          <a:p>
            <a:r>
              <a:rPr lang="en-US"/>
              <a:t>Click to edit Master title style</a:t>
            </a:r>
          </a:p>
        </p:txBody>
      </p:sp>
      <p:sp>
        <p:nvSpPr>
          <p:cNvPr id="3"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4"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5" name="Rectangle 6"/>
          <p:cNvSpPr>
            <a:spLocks noGrp="1" noChangeArrowheads="1"/>
          </p:cNvSpPr>
          <p:nvPr>
            <p:ph type="sldNum" sz="quarter" idx="12"/>
          </p:nvPr>
        </p:nvSpPr>
        <p:spPr/>
        <p:txBody>
          <a:bodyPr/>
          <a:lstStyle>
            <a:defPPr>
              <a:defRPr kern="1200" smtId="4294967295"/>
            </a:defPPr>
            <a:lvl1pPr>
              <a:defRPr/>
            </a:lvl1pPr>
          </a:lstStyle>
          <a:p>
            <a:pPr>
              <a:defRPr/>
            </a:pPr>
            <a:fld id="{6D78326B-3987-4EE9-9239-5FDA69C8126D}" type="slidenum">
              <a:rPr lang="en-US"/>
              <a:pPr>
                <a:defRPr/>
              </a:pPr>
              <a:t>‹#›</a:t>
            </a:fld>
            <a:endParaRPr lang="en-US"/>
          </a:p>
        </p:txBody>
      </p:sp>
    </p:spTree>
    <p:extLst>
      <p:ext uri="{BB962C8B-B14F-4D97-AF65-F5344CB8AC3E}">
        <p14:creationId xmlns:p14="http://schemas.microsoft.com/office/powerpoint/2010/main" val="300230409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3"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4" name="Rectangle 6"/>
          <p:cNvSpPr>
            <a:spLocks noGrp="1" noChangeArrowheads="1"/>
          </p:cNvSpPr>
          <p:nvPr>
            <p:ph type="sldNum" sz="quarter" idx="12"/>
          </p:nvPr>
        </p:nvSpPr>
        <p:spPr/>
        <p:txBody>
          <a:bodyPr/>
          <a:lstStyle>
            <a:defPPr>
              <a:defRPr kern="1200" smtId="4294967295"/>
            </a:defPPr>
            <a:lvl1pPr>
              <a:defRPr/>
            </a:lvl1pPr>
          </a:lstStyle>
          <a:p>
            <a:pPr>
              <a:defRPr/>
            </a:pPr>
            <a:fld id="{61F3B20C-577A-4608-AF62-749557E31E38}" type="slidenum">
              <a:rPr lang="en-US"/>
              <a:pPr>
                <a:defRPr/>
              </a:pPr>
              <a:t>‹#›</a:t>
            </a:fld>
            <a:endParaRPr lang="en-US"/>
          </a:p>
        </p:txBody>
      </p:sp>
    </p:spTree>
    <p:extLst>
      <p:ext uri="{BB962C8B-B14F-4D97-AF65-F5344CB8AC3E}">
        <p14:creationId xmlns:p14="http://schemas.microsoft.com/office/powerpoint/2010/main" val="404007807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1275"/>
            <a:ext cx="14439900" cy="5576888"/>
          </a:xfrm>
        </p:spPr>
        <p:txBody>
          <a:bodyPr anchor="b"/>
          <a:lstStyle>
            <a:defPPr>
              <a:defRPr kern="1200" smtId="4294967295"/>
            </a:defPPr>
            <a:lvl1pPr algn="l">
              <a:defRPr sz="2000" b="1"/>
            </a:lvl1pPr>
          </a:lstStyle>
          <a:p>
            <a:r>
              <a:rPr lang="en-US"/>
              <a:t>Click to edit Master title style</a:t>
            </a:r>
          </a:p>
        </p:txBody>
      </p:sp>
      <p:sp>
        <p:nvSpPr>
          <p:cNvPr id="3" name="Content Placeholder 2"/>
          <p:cNvSpPr>
            <a:spLocks noGrp="1"/>
          </p:cNvSpPr>
          <p:nvPr>
            <p:ph idx="1"/>
          </p:nvPr>
        </p:nvSpPr>
        <p:spPr>
          <a:xfrm>
            <a:off x="17160875" y="1311275"/>
            <a:ext cx="24536400" cy="28093988"/>
          </a:xfrm>
        </p:spPr>
        <p:txBody>
          <a:bodyPr/>
          <a:lstStyle>
            <a:defPPr>
              <a:defRPr kern="1200" smtId="4294967295"/>
            </a:defPPr>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3925" y="6888163"/>
            <a:ext cx="14439900" cy="22517100"/>
          </a:xfrm>
        </p:spPr>
        <p:txBody>
          <a:bodyPr/>
          <a:lstStyle>
            <a:defPPr>
              <a:defRPr kern="1200" smtId="4294967295"/>
            </a:defPPr>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87CA0EE2-436D-4402-9038-3DA719D297AD}" type="slidenum">
              <a:rPr lang="en-US"/>
              <a:pPr>
                <a:defRPr/>
              </a:pPr>
              <a:t>‹#›</a:t>
            </a:fld>
            <a:endParaRPr lang="en-US"/>
          </a:p>
        </p:txBody>
      </p:sp>
    </p:spTree>
    <p:extLst>
      <p:ext uri="{BB962C8B-B14F-4D97-AF65-F5344CB8AC3E}">
        <p14:creationId xmlns:p14="http://schemas.microsoft.com/office/powerpoint/2010/main" val="236096636"/>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3" y="23042562"/>
            <a:ext cx="26335038" cy="2720975"/>
          </a:xfrm>
        </p:spPr>
        <p:txBody>
          <a:bodyPr anchor="b"/>
          <a:lstStyle>
            <a:defPPr>
              <a:defRPr kern="1200" smtId="4294967295"/>
            </a:defPPr>
            <a:lvl1pPr algn="l">
              <a:defRPr sz="2000" b="1"/>
            </a:lvl1pPr>
          </a:lstStyle>
          <a:p>
            <a:r>
              <a:rPr lang="en-US"/>
              <a:t>Click to edit Master title style</a:t>
            </a:r>
          </a:p>
        </p:txBody>
      </p:sp>
      <p:sp>
        <p:nvSpPr>
          <p:cNvPr id="3" name="Picture Placeholder 2"/>
          <p:cNvSpPr>
            <a:spLocks noGrp="1"/>
          </p:cNvSpPr>
          <p:nvPr>
            <p:ph type="pic" idx="1"/>
          </p:nvPr>
        </p:nvSpPr>
        <p:spPr>
          <a:xfrm>
            <a:off x="8602663" y="2941638"/>
            <a:ext cx="26335038" cy="19750088"/>
          </a:xfrm>
        </p:spPr>
        <p:txBody>
          <a:bodyPr/>
          <a:lstStyle>
            <a:defPPr>
              <a:defRPr kern="1200" smtId="4294967295"/>
            </a:defPPr>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8602663" y="25763538"/>
            <a:ext cx="26335038" cy="3862387"/>
          </a:xfrm>
        </p:spPr>
        <p:txBody>
          <a:bodyPr/>
          <a:lstStyle>
            <a:defPPr>
              <a:defRPr kern="1200" smtId="4294967295"/>
            </a:defPPr>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defPPr>
              <a:defRPr kern="1200" smtId="4294967295"/>
            </a:defPPr>
            <a:lvl1pPr>
              <a:defRPr/>
            </a:lvl1pPr>
          </a:lstStyle>
          <a:p>
            <a:pPr>
              <a:defRPr/>
            </a:pPr>
            <a:endParaRPr lang="en-US"/>
          </a:p>
        </p:txBody>
      </p:sp>
      <p:sp>
        <p:nvSpPr>
          <p:cNvPr id="6" name="Rectangle 5"/>
          <p:cNvSpPr>
            <a:spLocks noGrp="1" noChangeArrowheads="1"/>
          </p:cNvSpPr>
          <p:nvPr>
            <p:ph type="ftr" sz="quarter" idx="11"/>
          </p:nvPr>
        </p:nvSpPr>
        <p:spPr/>
        <p:txBody>
          <a:bodyPr/>
          <a:lstStyle>
            <a:defPPr>
              <a:defRPr kern="1200" smtId="4294967295"/>
            </a:defPPr>
            <a:lvl1pPr>
              <a:defRPr/>
            </a:lvl1pPr>
          </a:lstStyle>
          <a:p>
            <a:pPr>
              <a:defRPr/>
            </a:pPr>
            <a:endParaRPr lang="en-US"/>
          </a:p>
        </p:txBody>
      </p:sp>
      <p:sp>
        <p:nvSpPr>
          <p:cNvPr id="7" name="Rectangle 6"/>
          <p:cNvSpPr>
            <a:spLocks noGrp="1" noChangeArrowheads="1"/>
          </p:cNvSpPr>
          <p:nvPr>
            <p:ph type="sldNum" sz="quarter" idx="12"/>
          </p:nvPr>
        </p:nvSpPr>
        <p:spPr/>
        <p:txBody>
          <a:bodyPr/>
          <a:lstStyle>
            <a:defPPr>
              <a:defRPr kern="1200" smtId="4294967295"/>
            </a:defPPr>
            <a:lvl1pPr>
              <a:defRPr/>
            </a:lvl1pPr>
          </a:lstStyle>
          <a:p>
            <a:pPr>
              <a:defRPr/>
            </a:pPr>
            <a:fld id="{35C1286E-2D26-43B2-8CD4-A2F0A623D127}" type="slidenum">
              <a:rPr lang="en-US"/>
              <a:pPr>
                <a:defRPr/>
              </a:pPr>
              <a:t>‹#›</a:t>
            </a:fld>
            <a:endParaRPr lang="en-US"/>
          </a:p>
        </p:txBody>
      </p:sp>
    </p:spTree>
    <p:extLst>
      <p:ext uri="{BB962C8B-B14F-4D97-AF65-F5344CB8AC3E}">
        <p14:creationId xmlns:p14="http://schemas.microsoft.com/office/powerpoint/2010/main" val="3003841983"/>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BF"/>
            </a:gs>
            <a:gs pos="100000">
              <a:srgbClr val="FFFFE5"/>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95513" y="1319213"/>
            <a:ext cx="39501762"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anchor="ctr" anchorCtr="0" compatLnSpc="1">
            <a:prstTxWarp prst="textNoShape">
              <a:avLst/>
            </a:prstTxWarp>
          </a:bodyPr>
          <a:lstStyle>
            <a:defPPr>
              <a:defRPr kern="1200" smtId="4294967295"/>
            </a:defPPr>
          </a:lstStyle>
          <a:p>
            <a:pPr lvl="0"/>
            <a:r>
              <a:rPr lang="en-US"/>
              <a:t>Click to edit Master title style</a:t>
            </a:r>
          </a:p>
        </p:txBody>
      </p:sp>
      <p:sp>
        <p:nvSpPr>
          <p:cNvPr id="1027" name="Rectangle 3"/>
          <p:cNvSpPr>
            <a:spLocks noGrp="1" noChangeArrowheads="1"/>
          </p:cNvSpPr>
          <p:nvPr>
            <p:ph type="body" idx="1"/>
          </p:nvPr>
        </p:nvSpPr>
        <p:spPr bwMode="auto">
          <a:xfrm>
            <a:off x="2195513" y="7681913"/>
            <a:ext cx="39501762" cy="21724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anchor="t" anchorCtr="0" compatLnSpc="1">
            <a:prstTxWarp prst="textNoShape">
              <a:avLst/>
            </a:prstTxWarp>
          </a:bodyPr>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2195513" y="29978350"/>
            <a:ext cx="10240962"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anchor="t" anchorCtr="0" compatLnSpc="1">
            <a:prstTxWarp prst="textNoShape">
              <a:avLst/>
            </a:prstTxWarp>
          </a:bodyPr>
          <a:lstStyle>
            <a:defPPr>
              <a:defRPr kern="1200" smtId="4294967295"/>
            </a:defPPr>
            <a:lvl1pPr defTabSz="4703763">
              <a:defRPr sz="7200" smtClean="0"/>
            </a:lvl1pPr>
          </a:lstStyle>
          <a:p>
            <a:pPr>
              <a:defRPr/>
            </a:pPr>
            <a:endParaRPr lang="en-US"/>
          </a:p>
        </p:txBody>
      </p:sp>
      <p:sp>
        <p:nvSpPr>
          <p:cNvPr id="1029" name="Rectangle 5"/>
          <p:cNvSpPr>
            <a:spLocks noGrp="1" noChangeArrowheads="1"/>
          </p:cNvSpPr>
          <p:nvPr>
            <p:ph type="ftr" sz="quarter" idx="3"/>
          </p:nvPr>
        </p:nvSpPr>
        <p:spPr bwMode="auto">
          <a:xfrm>
            <a:off x="14997112" y="29978350"/>
            <a:ext cx="13898562"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anchor="t" anchorCtr="0" compatLnSpc="1">
            <a:prstTxWarp prst="textNoShape">
              <a:avLst/>
            </a:prstTxWarp>
          </a:bodyPr>
          <a:lstStyle>
            <a:defPPr>
              <a:defRPr kern="1200" smtId="4294967295"/>
            </a:defPPr>
            <a:lvl1pPr algn="ctr" defTabSz="4703763">
              <a:defRPr sz="7200" smtClean="0"/>
            </a:lvl1pPr>
          </a:lstStyle>
          <a:p>
            <a:pPr>
              <a:defRPr/>
            </a:pPr>
            <a:endParaRPr lang="en-US"/>
          </a:p>
        </p:txBody>
      </p:sp>
      <p:sp>
        <p:nvSpPr>
          <p:cNvPr id="1030" name="Rectangle 6"/>
          <p:cNvSpPr>
            <a:spLocks noGrp="1" noChangeArrowheads="1"/>
          </p:cNvSpPr>
          <p:nvPr>
            <p:ph type="sldNum" sz="quarter" idx="4"/>
          </p:nvPr>
        </p:nvSpPr>
        <p:spPr bwMode="auto">
          <a:xfrm>
            <a:off x="31456312" y="29978350"/>
            <a:ext cx="10240962"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70253" tIns="235127" rIns="470253" bIns="235127" anchor="t" anchorCtr="0" compatLnSpc="1">
            <a:prstTxWarp prst="textNoShape">
              <a:avLst/>
            </a:prstTxWarp>
          </a:bodyPr>
          <a:lstStyle>
            <a:defPPr>
              <a:defRPr kern="1200" smtId="4294967295"/>
            </a:defPPr>
            <a:lvl1pPr algn="r" defTabSz="4703763">
              <a:defRPr sz="7200" smtClean="0"/>
            </a:lvl1pPr>
          </a:lstStyle>
          <a:p>
            <a:pPr>
              <a:defRPr/>
            </a:pPr>
            <a:fld id="{EAD58424-6508-4C08-B0AB-A12183DAE990}" type="slidenum">
              <a:rPr lang="en-US"/>
              <a:pPr>
                <a:defRPr/>
              </a:pPr>
              <a:t>‹#›</a:t>
            </a:fld>
            <a:endParaRPr lang="en-US"/>
          </a:p>
        </p:txBody>
      </p:sp>
      <p:pic>
        <p:nvPicPr>
          <p:cNvPr id="1031" name="New picture"/>
          <p:cNvPicPr/>
          <p:nvPr/>
        </p:nvPicPr>
        <p:blipFill>
          <a:blip r:embed="rId13"/>
          <a:stretch>
            <a:fillRect/>
          </a:stretch>
        </p:blipFill>
        <p:spPr>
          <a:xfrm rot="16200000">
            <a:off x="-11506200" y="16459200"/>
            <a:ext cx="14274800" cy="4368800"/>
          </a:xfrm>
          <a:prstGeom prst="rect">
            <a:avLst/>
          </a:prstGeom>
        </p:spPr>
      </p:pic>
      <p:pic>
        <p:nvPicPr>
          <p:cNvPr id="1032" name="New picture"/>
          <p:cNvPicPr/>
          <p:nvPr/>
        </p:nvPicPr>
        <p:blipFill>
          <a:blip r:embed="rId13"/>
          <a:stretch>
            <a:fillRect/>
          </a:stretch>
        </p:blipFill>
        <p:spPr>
          <a:xfrm rot="5400000">
            <a:off x="41122600" y="16459200"/>
            <a:ext cx="14274800" cy="4368800"/>
          </a:xfrm>
          <a:prstGeom prst="rect">
            <a:avLst/>
          </a:prstGeom>
        </p:spPr>
      </p:pic>
      <p:pic>
        <p:nvPicPr>
          <p:cNvPr id="1033" name="New picture"/>
          <p:cNvPicPr/>
          <p:nvPr/>
        </p:nvPicPr>
        <p:blipFill>
          <a:blip r:embed="rId14"/>
          <a:stretch>
            <a:fillRect/>
          </a:stretch>
        </p:blipFill>
        <p:spPr>
          <a:xfrm>
            <a:off x="6959600" y="33426400"/>
            <a:ext cx="29972000" cy="1549400"/>
          </a:xfrm>
          <a:prstGeom prst="rect">
            <a:avLst/>
          </a:prstGeom>
        </p:spPr>
      </p:pic>
      <p:sp>
        <p:nvSpPr>
          <p:cNvPr id="1034" name="New shape"/>
          <p:cNvSpPr/>
          <p:nvPr/>
        </p:nvSpPr>
        <p:spPr>
          <a:xfrm>
            <a:off x="6959600" y="33997900"/>
            <a:ext cx="21945600" cy="127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sz="4880">
                <a:solidFill>
                  <a:srgbClr val="808080"/>
                </a:solidFill>
              </a:rPr>
              <a:t>Template ID: melancholymedallion  Size: 48x36</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defPPr>
        <a:defRPr kern="1200" smtId="4294967295"/>
      </a:defPPr>
      <a:lvl1pPr algn="ctr" defTabSz="4703763" rtl="0" eaLnBrk="0" fontAlgn="base" hangingPunct="0">
        <a:spcBef>
          <a:spcPct val="0"/>
        </a:spcBef>
        <a:spcAft>
          <a:spcPct val="0"/>
        </a:spcAft>
        <a:defRPr sz="22700">
          <a:solidFill>
            <a:schemeClr val="tx2"/>
          </a:solidFill>
          <a:latin typeface="+mj-lt"/>
          <a:ea typeface="+mj-ea"/>
          <a:cs typeface="+mj-cs"/>
        </a:defRPr>
      </a:lvl1pPr>
      <a:lvl2pPr algn="ctr" defTabSz="4703763" rtl="0" eaLnBrk="0" fontAlgn="base" hangingPunct="0">
        <a:spcBef>
          <a:spcPct val="0"/>
        </a:spcBef>
        <a:spcAft>
          <a:spcPct val="0"/>
        </a:spcAft>
        <a:defRPr sz="22700">
          <a:solidFill>
            <a:schemeClr val="tx2"/>
          </a:solidFill>
          <a:latin typeface="Arial"/>
        </a:defRPr>
      </a:lvl2pPr>
      <a:lvl3pPr algn="ctr" defTabSz="4703763" rtl="0" eaLnBrk="0" fontAlgn="base" hangingPunct="0">
        <a:spcBef>
          <a:spcPct val="0"/>
        </a:spcBef>
        <a:spcAft>
          <a:spcPct val="0"/>
        </a:spcAft>
        <a:defRPr sz="22700">
          <a:solidFill>
            <a:schemeClr val="tx2"/>
          </a:solidFill>
          <a:latin typeface="Arial"/>
        </a:defRPr>
      </a:lvl3pPr>
      <a:lvl4pPr algn="ctr" defTabSz="4703763" rtl="0" eaLnBrk="0" fontAlgn="base" hangingPunct="0">
        <a:spcBef>
          <a:spcPct val="0"/>
        </a:spcBef>
        <a:spcAft>
          <a:spcPct val="0"/>
        </a:spcAft>
        <a:defRPr sz="22700">
          <a:solidFill>
            <a:schemeClr val="tx2"/>
          </a:solidFill>
          <a:latin typeface="Arial"/>
        </a:defRPr>
      </a:lvl4pPr>
      <a:lvl5pPr algn="ctr" defTabSz="4703763" rtl="0" eaLnBrk="0" fontAlgn="base" hangingPunct="0">
        <a:spcBef>
          <a:spcPct val="0"/>
        </a:spcBef>
        <a:spcAft>
          <a:spcPct val="0"/>
        </a:spcAft>
        <a:defRPr sz="22700">
          <a:solidFill>
            <a:schemeClr val="tx2"/>
          </a:solidFill>
          <a:latin typeface="Arial"/>
        </a:defRPr>
      </a:lvl5pPr>
      <a:lvl6pPr marL="457200" algn="ctr" defTabSz="4703763" rtl="0" fontAlgn="base">
        <a:spcBef>
          <a:spcPct val="0"/>
        </a:spcBef>
        <a:spcAft>
          <a:spcPct val="0"/>
        </a:spcAft>
        <a:defRPr sz="22700">
          <a:solidFill>
            <a:schemeClr val="tx2"/>
          </a:solidFill>
          <a:latin typeface="Arial"/>
        </a:defRPr>
      </a:lvl6pPr>
      <a:lvl7pPr marL="914400" algn="ctr" defTabSz="4703763" rtl="0" fontAlgn="base">
        <a:spcBef>
          <a:spcPct val="0"/>
        </a:spcBef>
        <a:spcAft>
          <a:spcPct val="0"/>
        </a:spcAft>
        <a:defRPr sz="22700">
          <a:solidFill>
            <a:schemeClr val="tx2"/>
          </a:solidFill>
          <a:latin typeface="Arial"/>
        </a:defRPr>
      </a:lvl7pPr>
      <a:lvl8pPr marL="1371600" algn="ctr" defTabSz="4703763" rtl="0" fontAlgn="base">
        <a:spcBef>
          <a:spcPct val="0"/>
        </a:spcBef>
        <a:spcAft>
          <a:spcPct val="0"/>
        </a:spcAft>
        <a:defRPr sz="22700">
          <a:solidFill>
            <a:schemeClr val="tx2"/>
          </a:solidFill>
          <a:latin typeface="Arial"/>
        </a:defRPr>
      </a:lvl8pPr>
      <a:lvl9pPr marL="1828800" algn="ctr" defTabSz="4703763" rtl="0" fontAlgn="base">
        <a:spcBef>
          <a:spcPct val="0"/>
        </a:spcBef>
        <a:spcAft>
          <a:spcPct val="0"/>
        </a:spcAft>
        <a:defRPr sz="22700">
          <a:solidFill>
            <a:schemeClr val="tx2"/>
          </a:solidFill>
          <a:latin typeface="Arial"/>
        </a:defRPr>
      </a:lvl9pPr>
    </p:titleStyle>
    <p:bodyStyle>
      <a:defPPr>
        <a:defRPr kern="1200" smtId="4294967295"/>
      </a:defPPr>
      <a:lvl1pPr marL="1765300" indent="-1765300" algn="l" defTabSz="4703763" rtl="0" eaLnBrk="0" fontAlgn="base" hangingPunct="0">
        <a:spcBef>
          <a:spcPct val="20000"/>
        </a:spcBef>
        <a:spcAft>
          <a:spcPct val="0"/>
        </a:spcAft>
        <a:buChar char="•"/>
        <a:defRPr sz="16500">
          <a:solidFill>
            <a:schemeClr val="tx1"/>
          </a:solidFill>
          <a:latin typeface="+mn-lt"/>
          <a:ea typeface="+mn-ea"/>
          <a:cs typeface="+mn-cs"/>
        </a:defRPr>
      </a:lvl1pPr>
      <a:lvl2pPr marL="3822700" indent="-1471613" algn="l" defTabSz="4703763" rtl="0" eaLnBrk="0" fontAlgn="base" hangingPunct="0">
        <a:spcBef>
          <a:spcPct val="20000"/>
        </a:spcBef>
        <a:spcAft>
          <a:spcPct val="0"/>
        </a:spcAft>
        <a:buChar char="–"/>
        <a:defRPr sz="14400">
          <a:solidFill>
            <a:schemeClr val="tx1"/>
          </a:solidFill>
          <a:latin typeface="+mn-lt"/>
        </a:defRPr>
      </a:lvl2pPr>
      <a:lvl3pPr marL="5880100" indent="-1176338" algn="l" defTabSz="4703763" rtl="0" eaLnBrk="0" fontAlgn="base" hangingPunct="0">
        <a:spcBef>
          <a:spcPct val="20000"/>
        </a:spcBef>
        <a:spcAft>
          <a:spcPct val="0"/>
        </a:spcAft>
        <a:buChar char="•"/>
        <a:defRPr sz="12300">
          <a:solidFill>
            <a:schemeClr val="tx1"/>
          </a:solidFill>
          <a:latin typeface="+mn-lt"/>
        </a:defRPr>
      </a:lvl3pPr>
      <a:lvl4pPr marL="8229600" indent="-1176338" algn="l" defTabSz="4703763" rtl="0" eaLnBrk="0" fontAlgn="base" hangingPunct="0">
        <a:spcBef>
          <a:spcPct val="20000"/>
        </a:spcBef>
        <a:spcAft>
          <a:spcPct val="0"/>
        </a:spcAft>
        <a:buChar char="–"/>
        <a:defRPr sz="10400">
          <a:solidFill>
            <a:schemeClr val="tx1"/>
          </a:solidFill>
          <a:latin typeface="+mn-lt"/>
        </a:defRPr>
      </a:lvl4pPr>
      <a:lvl5pPr marL="10580688" indent="-1174750" algn="l" defTabSz="4703763" rtl="0" eaLnBrk="0" fontAlgn="base" hangingPunct="0">
        <a:spcBef>
          <a:spcPct val="20000"/>
        </a:spcBef>
        <a:spcAft>
          <a:spcPct val="0"/>
        </a:spcAft>
        <a:buChar char="»"/>
        <a:defRPr sz="10400">
          <a:solidFill>
            <a:schemeClr val="tx1"/>
          </a:solidFill>
          <a:latin typeface="+mn-lt"/>
        </a:defRPr>
      </a:lvl5pPr>
      <a:lvl6pPr marL="11037888" indent="-1174750" algn="l" defTabSz="4703763" rtl="0" fontAlgn="base">
        <a:spcBef>
          <a:spcPct val="20000"/>
        </a:spcBef>
        <a:spcAft>
          <a:spcPct val="0"/>
        </a:spcAft>
        <a:buChar char="»"/>
        <a:defRPr sz="10400">
          <a:solidFill>
            <a:schemeClr val="tx1"/>
          </a:solidFill>
          <a:latin typeface="+mn-lt"/>
        </a:defRPr>
      </a:lvl6pPr>
      <a:lvl7pPr marL="11495088" indent="-1174750" algn="l" defTabSz="4703763" rtl="0" fontAlgn="base">
        <a:spcBef>
          <a:spcPct val="20000"/>
        </a:spcBef>
        <a:spcAft>
          <a:spcPct val="0"/>
        </a:spcAft>
        <a:buChar char="»"/>
        <a:defRPr sz="10400">
          <a:solidFill>
            <a:schemeClr val="tx1"/>
          </a:solidFill>
          <a:latin typeface="+mn-lt"/>
        </a:defRPr>
      </a:lvl7pPr>
      <a:lvl8pPr marL="11952288" indent="-1174750" algn="l" defTabSz="4703763" rtl="0" fontAlgn="base">
        <a:spcBef>
          <a:spcPct val="20000"/>
        </a:spcBef>
        <a:spcAft>
          <a:spcPct val="0"/>
        </a:spcAft>
        <a:buChar char="»"/>
        <a:defRPr sz="10400">
          <a:solidFill>
            <a:schemeClr val="tx1"/>
          </a:solidFill>
          <a:latin typeface="+mn-lt"/>
        </a:defRPr>
      </a:lvl8pPr>
      <a:lvl9pPr marL="12409488" indent="-1174750" algn="l" defTabSz="4703763" rtl="0" fontAlgn="base">
        <a:spcBef>
          <a:spcPct val="20000"/>
        </a:spcBef>
        <a:spcAft>
          <a:spcPct val="0"/>
        </a:spcAft>
        <a:buChar char="»"/>
        <a:defRPr sz="10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s://www.cdc.gov/mmwr/volumes/69/wr/mm6915e4.htm#:~:text=Community%20transmission%20of%20COVID%2D,of%20COVID%2D19" TargetMode="External"/><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www.cnn.com/2020/05/11/media/trump-press-briefing-weijia-jian-kaitlan-collins/index.html" TargetMode="External"/><Relationship Id="rId11" Type="http://schemas.openxmlformats.org/officeDocument/2006/relationships/image" Target="../media/image7.png"/><Relationship Id="rId5" Type="http://schemas.openxmlformats.org/officeDocument/2006/relationships/hyperlink" Target="https://apps.who.int/iris/bitstream/handle/10665/163636/WHO_HSE_FOS_15.1_eng.pdf" TargetMode="External"/><Relationship Id="rId10" Type="http://schemas.openxmlformats.org/officeDocument/2006/relationships/image" Target="../media/image6.png"/><Relationship Id="rId4" Type="http://schemas.openxmlformats.org/officeDocument/2006/relationships/hyperlink" Target="https://thehill.com/changing-america/respect/diversity-inclusion/489464-trumps-use-of-the-term-chinese-virus-for" TargetMode="External"/><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0"/>
                <a:lumOff val="100000"/>
              </a:schemeClr>
            </a:gs>
            <a:gs pos="46000">
              <a:schemeClr val="accent2">
                <a:lumMod val="25000"/>
                <a:lumOff val="75000"/>
              </a:schemeClr>
            </a:gs>
          </a:gsLst>
          <a:lin ang="5400000" scaled="1"/>
        </a:gradFill>
        <a:effectLst/>
      </p:bgPr>
    </p:bg>
    <p:spTree>
      <p:nvGrpSpPr>
        <p:cNvPr id="1" name=""/>
        <p:cNvGrpSpPr/>
        <p:nvPr/>
      </p:nvGrpSpPr>
      <p:grpSpPr>
        <a:xfrm>
          <a:off x="0" y="0"/>
          <a:ext cx="0" cy="0"/>
          <a:chOff x="0" y="0"/>
          <a:chExt cx="0" cy="0"/>
        </a:xfrm>
      </p:grpSpPr>
      <p:sp>
        <p:nvSpPr>
          <p:cNvPr id="42" name="Rectangle 10">
            <a:extLst>
              <a:ext uri="{FF2B5EF4-FFF2-40B4-BE49-F238E27FC236}">
                <a16:creationId xmlns:a16="http://schemas.microsoft.com/office/drawing/2014/main" id="{6E6FAECA-7B53-459F-9726-99A6AE0B0458}"/>
              </a:ext>
            </a:extLst>
          </p:cNvPr>
          <p:cNvSpPr>
            <a:spLocks noChangeArrowheads="1"/>
          </p:cNvSpPr>
          <p:nvPr/>
        </p:nvSpPr>
        <p:spPr bwMode="auto">
          <a:xfrm>
            <a:off x="609600" y="6031585"/>
            <a:ext cx="9601200" cy="11651464"/>
          </a:xfrm>
          <a:prstGeom prst="round2DiagRect">
            <a:avLst>
              <a:gd name="adj1" fmla="val 6827"/>
              <a:gd name="adj2" fmla="val 0"/>
            </a:avLst>
          </a:prstGeom>
          <a:solidFill>
            <a:srgbClr val="FDDEA5"/>
          </a:solidFill>
          <a:ln w="12700">
            <a:noFill/>
            <a:miter lim="800000"/>
          </a:ln>
        </p:spPr>
        <p:txBody>
          <a:bodyPr wrap="none" lIns="274320" tIns="73152" rIns="274320" bIns="68563" anchor="ctr" anchorCtr="0"/>
          <a:lstStyle>
            <a:defPPr>
              <a:defRPr kern="1200" smtId="4294967295"/>
            </a:defPPr>
          </a:lstStyle>
          <a:p>
            <a:pPr algn="ctr" defTabSz="4702588">
              <a:defRPr/>
            </a:pPr>
            <a:endParaRPr lang="en-US" sz="3600" b="1">
              <a:noFill/>
              <a:latin typeface="Quattrocento" panose="02020802030000000404" pitchFamily="18" charset="0"/>
            </a:endParaRPr>
          </a:p>
        </p:txBody>
      </p:sp>
      <p:sp>
        <p:nvSpPr>
          <p:cNvPr id="40" name="Rectangle 6"/>
          <p:cNvSpPr>
            <a:spLocks noChangeArrowheads="1"/>
          </p:cNvSpPr>
          <p:nvPr/>
        </p:nvSpPr>
        <p:spPr bwMode="auto">
          <a:xfrm>
            <a:off x="609600" y="867846"/>
            <a:ext cx="42672000" cy="5075754"/>
          </a:xfrm>
          <a:prstGeom prst="round2DiagRect">
            <a:avLst/>
          </a:prstGeom>
          <a:solidFill>
            <a:srgbClr val="B41E1E"/>
          </a:solidFill>
          <a:ln w="9525">
            <a:noFill/>
            <a:miter lim="800000"/>
          </a:ln>
          <a:extLst/>
        </p:spPr>
        <p:txBody>
          <a:bodyPr lIns="109721" tIns="54861" rIns="109721" bIns="54861" anchor="ctr"/>
          <a:lstStyle>
            <a:defPPr>
              <a:defRPr kern="1200" smtId="4294967295"/>
            </a:defPPr>
          </a:lstStyle>
          <a:p>
            <a:pPr algn="ctr" defTabSz="3762375">
              <a:defRPr/>
            </a:pPr>
            <a:endParaRPr lang="en-US" sz="4400" b="1">
              <a:solidFill>
                <a:schemeClr val="accent2">
                  <a:lumMod val="20000"/>
                  <a:lumOff val="80000"/>
                </a:schemeClr>
              </a:solidFill>
              <a:effectLst>
                <a:outerShdw blurRad="38100" dist="38100" dir="2700000" algn="tl">
                  <a:srgbClr val="000000"/>
                </a:outerShdw>
              </a:effectLst>
            </a:endParaRPr>
          </a:p>
        </p:txBody>
      </p:sp>
      <p:sp>
        <p:nvSpPr>
          <p:cNvPr id="38" name="Title 11">
            <a:extLst>
              <a:ext uri="{FF2B5EF4-FFF2-40B4-BE49-F238E27FC236}">
                <a16:creationId xmlns:a16="http://schemas.microsoft.com/office/drawing/2014/main" id="{D3A698E4-5105-47D7-8AAB-C4BA53E6D379}"/>
              </a:ext>
            </a:extLst>
          </p:cNvPr>
          <p:cNvSpPr txBox="1"/>
          <p:nvPr/>
        </p:nvSpPr>
        <p:spPr>
          <a:xfrm>
            <a:off x="1371600" y="1858816"/>
            <a:ext cx="41148000" cy="2174228"/>
          </a:xfrm>
          <a:prstGeom prst="rect">
            <a:avLst/>
          </a:prstGeom>
        </p:spPr>
        <p:txBody>
          <a:bodyPr lIns="128016" tIns="64008" rIns="128016" bIns="64008"/>
          <a:lstStyle>
            <a:defPPr>
              <a:defRPr kern="1200" smtId="4294967295"/>
            </a:defPPr>
            <a:lvl1pPr algn="ctr" defTabSz="4389028" rtl="0" eaLnBrk="1" latinLnBrk="0" hangingPunct="1">
              <a:spcBef>
                <a:spcPct val="0"/>
              </a:spcBef>
              <a:buNone/>
              <a:defRPr sz="13400" kern="1200">
                <a:solidFill>
                  <a:schemeClr val="tx1"/>
                </a:solidFill>
                <a:latin typeface="+mj-lt"/>
                <a:ea typeface="+mj-ea"/>
                <a:cs typeface="+mj-cs"/>
              </a:defRPr>
            </a:lvl1pPr>
          </a:lstStyle>
          <a:p>
            <a:r>
              <a:rPr lang="en-US" sz="8500" b="1" dirty="0">
                <a:solidFill>
                  <a:schemeClr val="bg1"/>
                </a:solidFill>
                <a:latin typeface="Quattrocento" panose="02020802030000000404" pitchFamily="18" charset="0"/>
              </a:rPr>
              <a:t>The Rise of Anti-Asian American Sentiment with COVID-19</a:t>
            </a:r>
          </a:p>
        </p:txBody>
      </p:sp>
      <p:sp>
        <p:nvSpPr>
          <p:cNvPr id="39" name="Text Placeholder 16">
            <a:extLst>
              <a:ext uri="{FF2B5EF4-FFF2-40B4-BE49-F238E27FC236}">
                <a16:creationId xmlns:a16="http://schemas.microsoft.com/office/drawing/2014/main" id="{9FEE118B-FBC6-45D8-93CE-3A87E15AD5C3}"/>
              </a:ext>
            </a:extLst>
          </p:cNvPr>
          <p:cNvSpPr txBox="1"/>
          <p:nvPr/>
        </p:nvSpPr>
        <p:spPr>
          <a:xfrm>
            <a:off x="1371600" y="3410197"/>
            <a:ext cx="41148000" cy="2025170"/>
          </a:xfrm>
          <a:prstGeom prst="rect">
            <a:avLst/>
          </a:prstGeom>
        </p:spPr>
        <p:txBody>
          <a:bodyPr lIns="128016" tIns="64008" rIns="128016" bIns="64008">
            <a:spAutoFit/>
          </a:bodyPr>
          <a:lstStyle>
            <a:defPPr>
              <a:defRPr kern="1200" smtId="4294967295"/>
            </a:defPPr>
            <a:lvl1pPr marL="0" indent="0" algn="l" defTabSz="4389028" rtl="0" eaLnBrk="1" latinLnBrk="0" hangingPunct="1">
              <a:spcBef>
                <a:spcPct val="20000"/>
              </a:spcBef>
              <a:buFont typeface="Arial" pitchFamily="34" charset="0"/>
              <a:buNone/>
              <a:defRPr sz="13400" kern="1200" baseline="0">
                <a:solidFill>
                  <a:schemeClr val="tx1"/>
                </a:solidFill>
                <a:latin typeface="+mn-lt"/>
                <a:ea typeface="+mn-ea"/>
                <a:cs typeface="+mn-cs"/>
              </a:defRPr>
            </a:lvl1pPr>
            <a:lvl2pPr marL="3566086" indent="-1371572" algn="l" defTabSz="438902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286" indent="-1097257" algn="l" defTabSz="438902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80800"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4pPr>
            <a:lvl5pPr marL="9875314"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5pPr>
            <a:lvl6pPr marL="12069828"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6pPr>
            <a:lvl7pPr marL="14264342"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7pPr>
            <a:lvl8pPr marL="16458857"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8pPr>
            <a:lvl9pPr marL="18653371" indent="-1097257" algn="l" defTabSz="4389028" rtl="0" eaLnBrk="1" latinLnBrk="0" hangingPunct="1">
              <a:spcBef>
                <a:spcPct val="20000"/>
              </a:spcBef>
              <a:buFont typeface="Arial" pitchFamily="34" charset="0"/>
              <a:buChar char="•"/>
              <a:defRPr sz="9700" kern="1200">
                <a:solidFill>
                  <a:schemeClr val="tx1"/>
                </a:solidFill>
                <a:latin typeface="+mn-lt"/>
                <a:ea typeface="+mn-ea"/>
                <a:cs typeface="+mn-cs"/>
              </a:defRPr>
            </a:lvl9pPr>
          </a:lstStyle>
          <a:p>
            <a:pPr algn="ctr"/>
            <a:r>
              <a:rPr lang="en-US" sz="5600" dirty="0">
                <a:solidFill>
                  <a:schemeClr val="bg1"/>
                </a:solidFill>
                <a:latin typeface="Quattrocento Sans" panose="020B0502050000020003" pitchFamily="34" charset="0"/>
              </a:rPr>
              <a:t>Mari Holben, Jon Chun, Katherine Elkins</a:t>
            </a:r>
          </a:p>
          <a:p>
            <a:pPr algn="ctr"/>
            <a:r>
              <a:rPr lang="en-US" sz="5600" dirty="0">
                <a:solidFill>
                  <a:schemeClr val="bg1"/>
                </a:solidFill>
                <a:latin typeface="Quattrocento Sans" panose="020B0502050000020003" pitchFamily="34" charset="0"/>
              </a:rPr>
              <a:t>IPHS 200 Programming Humanity</a:t>
            </a:r>
          </a:p>
        </p:txBody>
      </p:sp>
      <p:sp>
        <p:nvSpPr>
          <p:cNvPr id="44" name="Rectangle 10">
            <a:extLst>
              <a:ext uri="{FF2B5EF4-FFF2-40B4-BE49-F238E27FC236}">
                <a16:creationId xmlns:a16="http://schemas.microsoft.com/office/drawing/2014/main" id="{65DEA53B-8C55-4281-8C92-1B2F1CBC79EE}"/>
              </a:ext>
            </a:extLst>
          </p:cNvPr>
          <p:cNvSpPr>
            <a:spLocks noChangeArrowheads="1"/>
          </p:cNvSpPr>
          <p:nvPr/>
        </p:nvSpPr>
        <p:spPr bwMode="auto">
          <a:xfrm>
            <a:off x="11633200" y="6215287"/>
            <a:ext cx="9601200" cy="873301"/>
          </a:xfrm>
          <a:prstGeom prst="round2DiagRect">
            <a:avLst>
              <a:gd name="adj1" fmla="val 30177"/>
              <a:gd name="adj2" fmla="val 0"/>
            </a:avLst>
          </a:prstGeom>
          <a:solidFill>
            <a:srgbClr val="B41E1E"/>
          </a:solidFill>
          <a:ln w="12700">
            <a:noFill/>
            <a:miter lim="800000"/>
          </a:ln>
        </p:spPr>
        <p:txBody>
          <a:bodyPr wrap="none" lIns="274320" tIns="73152" rIns="274320" bIns="68563" anchor="ctr" anchorCtr="0"/>
          <a:lstStyle>
            <a:defPPr>
              <a:defRPr kern="1200" smtId="4294967295"/>
            </a:defPPr>
          </a:lstStyle>
          <a:p>
            <a:pPr algn="ctr" defTabSz="4702588">
              <a:defRPr/>
            </a:pPr>
            <a:r>
              <a:rPr lang="en-US" sz="3600" b="1">
                <a:solidFill>
                  <a:schemeClr val="bg1"/>
                </a:solidFill>
                <a:latin typeface="Quattrocento" panose="02020802030000000404" pitchFamily="18" charset="0"/>
              </a:rPr>
              <a:t>Methodology</a:t>
            </a:r>
          </a:p>
        </p:txBody>
      </p:sp>
      <p:sp>
        <p:nvSpPr>
          <p:cNvPr id="46" name="Rectangle 10">
            <a:extLst>
              <a:ext uri="{FF2B5EF4-FFF2-40B4-BE49-F238E27FC236}">
                <a16:creationId xmlns:a16="http://schemas.microsoft.com/office/drawing/2014/main" id="{092E1FA2-37D8-400C-9B5C-644E0120747E}"/>
              </a:ext>
            </a:extLst>
          </p:cNvPr>
          <p:cNvSpPr>
            <a:spLocks noChangeArrowheads="1"/>
          </p:cNvSpPr>
          <p:nvPr/>
        </p:nvSpPr>
        <p:spPr bwMode="auto">
          <a:xfrm>
            <a:off x="22656800" y="6170943"/>
            <a:ext cx="9601200" cy="873301"/>
          </a:xfrm>
          <a:prstGeom prst="round2DiagRect">
            <a:avLst>
              <a:gd name="adj1" fmla="val 30177"/>
              <a:gd name="adj2" fmla="val 0"/>
            </a:avLst>
          </a:prstGeom>
          <a:solidFill>
            <a:srgbClr val="B41E1E"/>
          </a:solidFill>
          <a:ln w="12700">
            <a:noFill/>
            <a:miter lim="800000"/>
          </a:ln>
        </p:spPr>
        <p:txBody>
          <a:bodyPr wrap="none" lIns="274320" tIns="73152" rIns="274320" bIns="68563" anchor="ctr" anchorCtr="0"/>
          <a:lstStyle>
            <a:defPPr>
              <a:defRPr kern="1200" smtId="4294967295"/>
            </a:defPPr>
          </a:lstStyle>
          <a:p>
            <a:pPr algn="ctr" defTabSz="4702588">
              <a:defRPr/>
            </a:pPr>
            <a:r>
              <a:rPr lang="en-US" sz="3600" b="1">
                <a:solidFill>
                  <a:schemeClr val="bg1"/>
                </a:solidFill>
                <a:latin typeface="Quattrocento" panose="02020802030000000404" pitchFamily="18" charset="0"/>
              </a:rPr>
              <a:t>Results</a:t>
            </a:r>
          </a:p>
        </p:txBody>
      </p:sp>
      <p:sp>
        <p:nvSpPr>
          <p:cNvPr id="48" name="Rectangle 10">
            <a:extLst>
              <a:ext uri="{FF2B5EF4-FFF2-40B4-BE49-F238E27FC236}">
                <a16:creationId xmlns:a16="http://schemas.microsoft.com/office/drawing/2014/main" id="{E3FEBAB5-D47E-42BA-A84C-C1EA43E9ED05}"/>
              </a:ext>
            </a:extLst>
          </p:cNvPr>
          <p:cNvSpPr>
            <a:spLocks noChangeArrowheads="1"/>
          </p:cNvSpPr>
          <p:nvPr/>
        </p:nvSpPr>
        <p:spPr bwMode="auto">
          <a:xfrm>
            <a:off x="33680400" y="6170942"/>
            <a:ext cx="9601200" cy="873301"/>
          </a:xfrm>
          <a:prstGeom prst="round2DiagRect">
            <a:avLst>
              <a:gd name="adj1" fmla="val 30178"/>
              <a:gd name="adj2" fmla="val 0"/>
            </a:avLst>
          </a:prstGeom>
          <a:solidFill>
            <a:srgbClr val="B41E1E"/>
          </a:solidFill>
          <a:ln w="12700">
            <a:noFill/>
            <a:miter lim="800000"/>
          </a:ln>
        </p:spPr>
        <p:txBody>
          <a:bodyPr wrap="none" lIns="274320" tIns="73152" rIns="274320" bIns="68563" anchor="ctr" anchorCtr="0"/>
          <a:lstStyle>
            <a:defPPr>
              <a:defRPr kern="1200" smtId="4294967295"/>
            </a:defPPr>
          </a:lstStyle>
          <a:p>
            <a:pPr algn="ctr" defTabSz="4702588">
              <a:defRPr/>
            </a:pPr>
            <a:r>
              <a:rPr lang="en-US" sz="3600" b="1">
                <a:solidFill>
                  <a:schemeClr val="bg1"/>
                </a:solidFill>
                <a:latin typeface="Quattrocento" panose="02020802030000000404" pitchFamily="18" charset="0"/>
              </a:rPr>
              <a:t>Conclusion</a:t>
            </a:r>
          </a:p>
        </p:txBody>
      </p:sp>
      <p:sp>
        <p:nvSpPr>
          <p:cNvPr id="50" name="Rectangle 10">
            <a:extLst>
              <a:ext uri="{FF2B5EF4-FFF2-40B4-BE49-F238E27FC236}">
                <a16:creationId xmlns:a16="http://schemas.microsoft.com/office/drawing/2014/main" id="{C7AAC99D-FA63-4F20-9BC9-620B7B5958BE}"/>
              </a:ext>
            </a:extLst>
          </p:cNvPr>
          <p:cNvSpPr>
            <a:spLocks noChangeArrowheads="1"/>
          </p:cNvSpPr>
          <p:nvPr/>
        </p:nvSpPr>
        <p:spPr bwMode="auto">
          <a:xfrm>
            <a:off x="576943" y="17930541"/>
            <a:ext cx="9601200" cy="873301"/>
          </a:xfrm>
          <a:prstGeom prst="round2DiagRect">
            <a:avLst>
              <a:gd name="adj1" fmla="val 30178"/>
              <a:gd name="adj2" fmla="val 0"/>
            </a:avLst>
          </a:prstGeom>
          <a:solidFill>
            <a:srgbClr val="B41E1E"/>
          </a:solidFill>
          <a:ln w="12700">
            <a:noFill/>
            <a:miter lim="800000"/>
          </a:ln>
        </p:spPr>
        <p:txBody>
          <a:bodyPr wrap="none" lIns="274320" tIns="73152" rIns="274320" bIns="68563" anchor="ctr" anchorCtr="0"/>
          <a:lstStyle>
            <a:defPPr>
              <a:defRPr kern="1200" smtId="4294967295"/>
            </a:defPPr>
          </a:lstStyle>
          <a:p>
            <a:pPr algn="ctr" defTabSz="4702588">
              <a:defRPr/>
            </a:pPr>
            <a:r>
              <a:rPr lang="en-US" sz="3600" b="1">
                <a:solidFill>
                  <a:schemeClr val="bg1"/>
                </a:solidFill>
                <a:latin typeface="Quattrocento" panose="02020802030000000404" pitchFamily="18" charset="0"/>
              </a:rPr>
              <a:t>Introduction</a:t>
            </a:r>
          </a:p>
        </p:txBody>
      </p:sp>
      <p:sp>
        <p:nvSpPr>
          <p:cNvPr id="52" name="Rectangle 10">
            <a:extLst>
              <a:ext uri="{FF2B5EF4-FFF2-40B4-BE49-F238E27FC236}">
                <a16:creationId xmlns:a16="http://schemas.microsoft.com/office/drawing/2014/main" id="{48ED2435-580E-419E-B71D-5D8F033EB9A6}"/>
              </a:ext>
            </a:extLst>
          </p:cNvPr>
          <p:cNvSpPr>
            <a:spLocks noChangeArrowheads="1"/>
          </p:cNvSpPr>
          <p:nvPr/>
        </p:nvSpPr>
        <p:spPr bwMode="auto">
          <a:xfrm>
            <a:off x="33680400" y="28693680"/>
            <a:ext cx="9601200" cy="873301"/>
          </a:xfrm>
          <a:prstGeom prst="round2DiagRect">
            <a:avLst>
              <a:gd name="adj1" fmla="val 33555"/>
              <a:gd name="adj2" fmla="val 0"/>
            </a:avLst>
          </a:prstGeom>
          <a:solidFill>
            <a:srgbClr val="B41E1E"/>
          </a:solidFill>
          <a:ln w="12700">
            <a:noFill/>
            <a:miter lim="800000"/>
          </a:ln>
        </p:spPr>
        <p:txBody>
          <a:bodyPr wrap="none" lIns="274320" tIns="73152" rIns="274320" bIns="68563" anchor="ctr" anchorCtr="0"/>
          <a:lstStyle>
            <a:defPPr>
              <a:defRPr kern="1200" smtId="4294967295"/>
            </a:defPPr>
          </a:lstStyle>
          <a:p>
            <a:pPr algn="ctr" defTabSz="4702588">
              <a:defRPr/>
            </a:pPr>
            <a:r>
              <a:rPr lang="en-US" sz="3600" b="1">
                <a:solidFill>
                  <a:schemeClr val="bg1"/>
                </a:solidFill>
                <a:latin typeface="Quattrocento" panose="02020802030000000404" pitchFamily="18" charset="0"/>
              </a:rPr>
              <a:t>Acknowledgements</a:t>
            </a:r>
          </a:p>
        </p:txBody>
      </p:sp>
      <p:sp>
        <p:nvSpPr>
          <p:cNvPr id="17" name="TextBox 19">
            <a:extLst>
              <a:ext uri="{FF2B5EF4-FFF2-40B4-BE49-F238E27FC236}">
                <a16:creationId xmlns:a16="http://schemas.microsoft.com/office/drawing/2014/main" id="{683D493E-8A89-4457-BD64-BF0D722F33B5}"/>
              </a:ext>
            </a:extLst>
          </p:cNvPr>
          <p:cNvSpPr txBox="1">
            <a:spLocks noChangeArrowheads="1"/>
          </p:cNvSpPr>
          <p:nvPr/>
        </p:nvSpPr>
        <p:spPr bwMode="auto">
          <a:xfrm>
            <a:off x="838200" y="6464488"/>
            <a:ext cx="9144000" cy="67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8" tIns="45709" rIns="91418" bIns="45709">
            <a:spAutoFit/>
          </a:bodyPr>
          <a:lstStyle>
            <a:defPPr>
              <a:defRPr kern="1200" smtId="4294967295"/>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pPr algn="just">
              <a:lnSpc>
                <a:spcPct val="110000"/>
              </a:lnSpc>
            </a:pPr>
            <a:r>
              <a:rPr lang="en-US" sz="3600" b="1" dirty="0">
                <a:latin typeface="Quattrocento" panose="02020802030000000404" pitchFamily="18" charset="0"/>
                <a:cs typeface="Arial" pitchFamily="34" charset="0"/>
              </a:rPr>
              <a:t>Motivation</a:t>
            </a:r>
          </a:p>
        </p:txBody>
      </p:sp>
      <p:sp>
        <p:nvSpPr>
          <p:cNvPr id="20" name="TextBox 19">
            <a:extLst>
              <a:ext uri="{FF2B5EF4-FFF2-40B4-BE49-F238E27FC236}">
                <a16:creationId xmlns:a16="http://schemas.microsoft.com/office/drawing/2014/main" id="{DE7CC5E4-5857-4AD9-BC53-ECDA642EB874}"/>
              </a:ext>
            </a:extLst>
          </p:cNvPr>
          <p:cNvSpPr txBox="1"/>
          <p:nvPr/>
        </p:nvSpPr>
        <p:spPr>
          <a:xfrm>
            <a:off x="838200" y="7143795"/>
            <a:ext cx="9144000" cy="10002738"/>
          </a:xfrm>
          <a:prstGeom prst="rect">
            <a:avLst/>
          </a:prstGeom>
          <a:noFill/>
        </p:spPr>
        <p:txBody>
          <a:bodyPr wrap="square" rtlCol="0">
            <a:spAutoFit/>
          </a:bodyPr>
          <a:lstStyle>
            <a:defPPr>
              <a:defRPr kern="1200" smtId="4294967295"/>
            </a:defPPr>
          </a:lstStyle>
          <a:p>
            <a:r>
              <a:rPr lang="en-US" sz="2800" dirty="0">
                <a:latin typeface="Quattrocento Sans" panose="020B0502050000020003" pitchFamily="34" charset="0"/>
                <a:ea typeface="Open Sans" panose="020B0606030504020204" pitchFamily="34" charset="0"/>
                <a:cs typeface="Open Sans" panose="020B0606030504020204" pitchFamily="34" charset="0"/>
              </a:rPr>
              <a:t>Since the beginning of the global pandemic COVID-19 has changed our perception of what normal life is.  Every person has been affected in some way, shape, or form by COVID-10, but different identities have been affected differently.  When the pandemic first emerged, no one could possibly have guessed its impact.  Before the virus reached the United States, many who weren’t directly affected didn’t seem to be very concerned.  Once the virus was declared an official global pandemic cases rose in the United States, the attitude of many Americans changed.  Because of media, the Internet, and the rhetoric of the United States government, there has been an evident rise in anti-Asian American sentiment.  As a Chinese American woman, I am part of the community in which this unprecedented discrimination is ever present and continually growing.  It has not only been those who are part of the Asian American community that have faced prejudice, but also those who are assumed to be physically Asian presenting. The goal of this project is to examine the change in anti-Asian American/Asian sentiment since the beginning of the COVID-19, specifically evaluating changes as a result of President Donald Trump’s statements.  </a:t>
            </a:r>
          </a:p>
        </p:txBody>
      </p:sp>
      <p:sp>
        <p:nvSpPr>
          <p:cNvPr id="22" name="TextBox 21">
            <a:extLst>
              <a:ext uri="{FF2B5EF4-FFF2-40B4-BE49-F238E27FC236}">
                <a16:creationId xmlns:a16="http://schemas.microsoft.com/office/drawing/2014/main" id="{EBB6AC4A-C17C-4A50-801D-9D770B2D4747}"/>
              </a:ext>
            </a:extLst>
          </p:cNvPr>
          <p:cNvSpPr txBox="1"/>
          <p:nvPr/>
        </p:nvSpPr>
        <p:spPr>
          <a:xfrm>
            <a:off x="609600" y="19016316"/>
            <a:ext cx="9601200" cy="5693866"/>
          </a:xfrm>
          <a:prstGeom prst="rect">
            <a:avLst/>
          </a:prstGeom>
          <a:noFill/>
        </p:spPr>
        <p:txBody>
          <a:bodyPr wrap="square" rtlCol="0">
            <a:spAutoFit/>
          </a:bodyPr>
          <a:lstStyle>
            <a:defPPr>
              <a:defRPr kern="1200" smtId="4294967295"/>
            </a:defPPr>
          </a:lstStyle>
          <a:p>
            <a:r>
              <a:rPr lang="en-US" sz="2800" dirty="0">
                <a:latin typeface="Quattrocento Sans" panose="020B0502050000020003" pitchFamily="34" charset="0"/>
                <a:ea typeface="Open Sans" panose="020B0606030504020204" pitchFamily="34" charset="0"/>
                <a:cs typeface="Open Sans" panose="020B0606030504020204" pitchFamily="34" charset="0"/>
              </a:rPr>
              <a:t>According to the CDC, in February 2020 the first detected community transmission of COVID-19 occurred in the United States and by the middle of March there were reported COVID-19 cases in all fifty states and four U.S. Territories. </a:t>
            </a:r>
            <a:r>
              <a:rPr lang="en-US" sz="2800" baseline="30000" dirty="0">
                <a:latin typeface="Quattrocento Sans" panose="020B0502050000020003" pitchFamily="34" charset="0"/>
                <a:ea typeface="Open Sans" panose="020B0606030504020204" pitchFamily="34" charset="0"/>
                <a:cs typeface="Open Sans" panose="020B0606030504020204" pitchFamily="34" charset="0"/>
              </a:rPr>
              <a:t>1. </a:t>
            </a:r>
            <a:r>
              <a:rPr lang="en-US" sz="2800" dirty="0">
                <a:latin typeface="Quattrocento Sans" panose="020B0502050000020003" pitchFamily="34" charset="0"/>
                <a:ea typeface="Open Sans" panose="020B0606030504020204" pitchFamily="34" charset="0"/>
                <a:cs typeface="Open Sans" panose="020B0606030504020204" pitchFamily="34" charset="0"/>
              </a:rPr>
              <a:t>It was also in mid-March, on March 16 when President Trump and members of his administration termed the virus the “Chinese virus.” </a:t>
            </a:r>
            <a:r>
              <a:rPr lang="en-US" sz="2800" baseline="30000" dirty="0">
                <a:latin typeface="Quattrocento Sans" panose="020B0502050000020003" pitchFamily="34" charset="0"/>
                <a:ea typeface="Open Sans" panose="020B0606030504020204" pitchFamily="34" charset="0"/>
                <a:cs typeface="Open Sans" panose="020B0606030504020204" pitchFamily="34" charset="0"/>
              </a:rPr>
              <a:t>2. </a:t>
            </a:r>
            <a:r>
              <a:rPr lang="en-US" sz="2800" dirty="0">
                <a:latin typeface="Quattrocento Sans" panose="020B0502050000020003" pitchFamily="34" charset="0"/>
                <a:ea typeface="Open Sans" panose="020B0606030504020204" pitchFamily="34" charset="0"/>
                <a:cs typeface="Open Sans" panose="020B0606030504020204" pitchFamily="34" charset="0"/>
              </a:rPr>
              <a:t>This is despite the World Health Organization’s guidelines for naming infectious diseases which states the “Disease names may NOT include geographic locations: cities, countries, regions, continents.”</a:t>
            </a:r>
            <a:r>
              <a:rPr lang="en-US" sz="2800" baseline="30000" dirty="0">
                <a:latin typeface="Quattrocento Sans" panose="020B0502050000020003" pitchFamily="34" charset="0"/>
                <a:ea typeface="Open Sans" panose="020B0606030504020204" pitchFamily="34" charset="0"/>
                <a:cs typeface="Open Sans" panose="020B0606030504020204" pitchFamily="34" charset="0"/>
              </a:rPr>
              <a:t>3 </a:t>
            </a:r>
            <a:r>
              <a:rPr lang="en-US" sz="2800" dirty="0">
                <a:latin typeface="Quattrocento Sans" panose="020B0502050000020003" pitchFamily="34" charset="0"/>
                <a:ea typeface="Open Sans" panose="020B0606030504020204" pitchFamily="34" charset="0"/>
                <a:cs typeface="Open Sans" panose="020B0606030504020204" pitchFamily="34" charset="0"/>
              </a:rPr>
              <a:t>This serving the purpose of minimizing negative outcomes, in this case, for Asian Americans, especially those of Chinese descent.   </a:t>
            </a:r>
          </a:p>
        </p:txBody>
      </p:sp>
      <p:sp>
        <p:nvSpPr>
          <p:cNvPr id="26" name="TextBox 25">
            <a:extLst>
              <a:ext uri="{FF2B5EF4-FFF2-40B4-BE49-F238E27FC236}">
                <a16:creationId xmlns:a16="http://schemas.microsoft.com/office/drawing/2014/main" id="{ECB570BB-CDF7-4286-A7F3-F8768DEAAF9D}"/>
              </a:ext>
            </a:extLst>
          </p:cNvPr>
          <p:cNvSpPr txBox="1"/>
          <p:nvPr/>
        </p:nvSpPr>
        <p:spPr>
          <a:xfrm>
            <a:off x="11654972" y="7204952"/>
            <a:ext cx="9601200" cy="13757612"/>
          </a:xfrm>
          <a:prstGeom prst="rect">
            <a:avLst/>
          </a:prstGeom>
          <a:noFill/>
        </p:spPr>
        <p:txBody>
          <a:bodyPr wrap="square" rtlCol="0">
            <a:spAutoFit/>
          </a:bodyPr>
          <a:lstStyle>
            <a:defPPr>
              <a:defRPr kern="1200" smtId="4294967295"/>
            </a:defPPr>
          </a:lstStyle>
          <a:p>
            <a:r>
              <a:rPr lang="en-US" sz="2800" dirty="0">
                <a:latin typeface="Quattrocento Sans" panose="020B0502050000020003" pitchFamily="34" charset="0"/>
                <a:ea typeface="Open Sans" panose="020B0606030504020204" pitchFamily="34" charset="0"/>
                <a:cs typeface="Open Sans" panose="020B0606030504020204" pitchFamily="34" charset="0"/>
              </a:rPr>
              <a:t>Asian Americans are known to be stereotyped as the model-minority, that being that within communities of color they are seen as comparatively successful and more assimilated.  This harmful stereotype erases the valid experiences of Asian Americans and is very otherizing.  The roots of discrimination and prejudice against various groups of Asian Americans has a long history.  Through the recent pandemic I first created a list of various terms or hashtags that have surfaced or gained a prevalence on social media that arguable negatively portray Asians/Asian Americans.</a:t>
            </a:r>
          </a:p>
          <a:p>
            <a:r>
              <a:rPr lang="en-US" sz="3600" dirty="0">
                <a:latin typeface="Quattrocento Sans" panose="020B0502050000020003" pitchFamily="34" charset="0"/>
                <a:ea typeface="Open Sans" panose="020B0606030504020204" pitchFamily="34" charset="0"/>
                <a:cs typeface="Open Sans" panose="020B0606030504020204" pitchFamily="34" charset="0"/>
              </a:rPr>
              <a:t>Some of terms include: </a:t>
            </a:r>
          </a:p>
          <a:p>
            <a:r>
              <a:rPr lang="en-US" sz="3600" i="1" dirty="0">
                <a:latin typeface="Quattrocento Sans" panose="020B0502050000020003" pitchFamily="34" charset="0"/>
                <a:ea typeface="Open Sans" panose="020B0606030504020204" pitchFamily="34" charset="0"/>
                <a:cs typeface="Open Sans" panose="020B0606030504020204" pitchFamily="34" charset="0"/>
              </a:rPr>
              <a:t>#</a:t>
            </a:r>
            <a:r>
              <a:rPr lang="en-US" sz="3600" i="1" dirty="0" err="1">
                <a:latin typeface="Quattrocento Sans" panose="020B0502050000020003" pitchFamily="34" charset="0"/>
                <a:ea typeface="Open Sans" panose="020B0606030504020204" pitchFamily="34" charset="0"/>
                <a:cs typeface="Open Sans" panose="020B0606030504020204" pitchFamily="34" charset="0"/>
              </a:rPr>
              <a:t>Chinavirus</a:t>
            </a:r>
            <a:r>
              <a:rPr lang="en-US" sz="3600" i="1" dirty="0">
                <a:latin typeface="Quattrocento Sans" panose="020B0502050000020003" pitchFamily="34" charset="0"/>
                <a:ea typeface="Open Sans" panose="020B0606030504020204" pitchFamily="34" charset="0"/>
                <a:cs typeface="Open Sans" panose="020B0606030504020204" pitchFamily="34" charset="0"/>
              </a:rPr>
              <a:t>, #</a:t>
            </a:r>
            <a:r>
              <a:rPr lang="en-US" sz="3600" i="1" dirty="0" err="1">
                <a:latin typeface="Quattrocento Sans" panose="020B0502050000020003" pitchFamily="34" charset="0"/>
                <a:ea typeface="Open Sans" panose="020B0606030504020204" pitchFamily="34" charset="0"/>
                <a:cs typeface="Open Sans" panose="020B0606030504020204" pitchFamily="34" charset="0"/>
              </a:rPr>
              <a:t>Chinesevirus</a:t>
            </a:r>
            <a:r>
              <a:rPr lang="en-US" sz="3600" i="1" dirty="0">
                <a:latin typeface="Quattrocento Sans" panose="020B0502050000020003" pitchFamily="34" charset="0"/>
                <a:ea typeface="Open Sans" panose="020B0606030504020204" pitchFamily="34" charset="0"/>
                <a:cs typeface="Open Sans" panose="020B0606030504020204" pitchFamily="34" charset="0"/>
              </a:rPr>
              <a:t>, #</a:t>
            </a:r>
            <a:r>
              <a:rPr lang="en-US" sz="3600" i="1" dirty="0" err="1">
                <a:latin typeface="Quattrocento Sans" panose="020B0502050000020003" pitchFamily="34" charset="0"/>
                <a:ea typeface="Open Sans" panose="020B0606030504020204" pitchFamily="34" charset="0"/>
                <a:cs typeface="Open Sans" panose="020B0606030504020204" pitchFamily="34" charset="0"/>
              </a:rPr>
              <a:t>Wuflu</a:t>
            </a:r>
            <a:r>
              <a:rPr lang="en-US" sz="3600" i="1" dirty="0">
                <a:latin typeface="Quattrocento Sans" panose="020B0502050000020003" pitchFamily="34" charset="0"/>
                <a:ea typeface="Open Sans" panose="020B0606030504020204" pitchFamily="34" charset="0"/>
                <a:cs typeface="Open Sans" panose="020B0606030504020204" pitchFamily="34" charset="0"/>
              </a:rPr>
              <a:t>,</a:t>
            </a:r>
          </a:p>
          <a:p>
            <a:r>
              <a:rPr lang="en-US" sz="3600" i="1" dirty="0">
                <a:latin typeface="Quattrocento Sans" panose="020B0502050000020003" pitchFamily="34" charset="0"/>
                <a:ea typeface="Open Sans" panose="020B0606030504020204" pitchFamily="34" charset="0"/>
                <a:cs typeface="Open Sans" panose="020B0606030504020204" pitchFamily="34" charset="0"/>
              </a:rPr>
              <a:t>#</a:t>
            </a:r>
            <a:r>
              <a:rPr lang="en-US" sz="3600" i="1" dirty="0" err="1">
                <a:latin typeface="Quattrocento Sans" panose="020B0502050000020003" pitchFamily="34" charset="0"/>
                <a:ea typeface="Open Sans" panose="020B0606030504020204" pitchFamily="34" charset="0"/>
                <a:cs typeface="Open Sans" panose="020B0606030504020204" pitchFamily="34" charset="0"/>
              </a:rPr>
              <a:t>Kungflu</a:t>
            </a:r>
            <a:r>
              <a:rPr lang="en-US" sz="3600" i="1" dirty="0">
                <a:latin typeface="Quattrocento Sans" panose="020B0502050000020003" pitchFamily="34" charset="0"/>
                <a:ea typeface="Open Sans" panose="020B0606030504020204" pitchFamily="34" charset="0"/>
                <a:cs typeface="Open Sans" panose="020B0606030504020204" pitchFamily="34" charset="0"/>
              </a:rPr>
              <a:t>, # </a:t>
            </a:r>
            <a:r>
              <a:rPr lang="en-US" sz="3600" i="1" dirty="0" err="1">
                <a:latin typeface="Quattrocento Sans" panose="020B0502050000020003" pitchFamily="34" charset="0"/>
                <a:ea typeface="Open Sans" panose="020B0606030504020204" pitchFamily="34" charset="0"/>
                <a:cs typeface="Open Sans" panose="020B0606030504020204" pitchFamily="34" charset="0"/>
              </a:rPr>
              <a:t>Wuhanvirus</a:t>
            </a:r>
            <a:r>
              <a:rPr lang="en-US" sz="3600" i="1" dirty="0">
                <a:latin typeface="Quattrocento Sans" panose="020B0502050000020003" pitchFamily="34" charset="0"/>
                <a:ea typeface="Open Sans" panose="020B0606030504020204" pitchFamily="34" charset="0"/>
                <a:cs typeface="Open Sans" panose="020B0606030504020204" pitchFamily="34" charset="0"/>
              </a:rPr>
              <a:t>, #</a:t>
            </a:r>
            <a:r>
              <a:rPr lang="en-US" sz="3600" i="1" dirty="0" err="1">
                <a:latin typeface="Quattrocento Sans" panose="020B0502050000020003" pitchFamily="34" charset="0"/>
                <a:ea typeface="Open Sans" panose="020B0606030504020204" pitchFamily="34" charset="0"/>
                <a:cs typeface="Open Sans" panose="020B0606030504020204" pitchFamily="34" charset="0"/>
              </a:rPr>
              <a:t>Chinaliedpeopledied</a:t>
            </a:r>
            <a:r>
              <a:rPr lang="en-US" sz="3600" i="1" dirty="0">
                <a:latin typeface="Quattrocento Sans" panose="020B0502050000020003" pitchFamily="34" charset="0"/>
                <a:ea typeface="Open Sans" panose="020B0606030504020204" pitchFamily="34" charset="0"/>
                <a:cs typeface="Open Sans" panose="020B0606030504020204" pitchFamily="34" charset="0"/>
              </a:rPr>
              <a:t>, #</a:t>
            </a:r>
            <a:r>
              <a:rPr lang="en-US" sz="3600" i="1" dirty="0" err="1">
                <a:latin typeface="Quattrocento Sans" panose="020B0502050000020003" pitchFamily="34" charset="0"/>
                <a:ea typeface="Open Sans" panose="020B0606030504020204" pitchFamily="34" charset="0"/>
                <a:cs typeface="Open Sans" panose="020B0606030504020204" pitchFamily="34" charset="0"/>
              </a:rPr>
              <a:t>Coronaviruschina</a:t>
            </a:r>
            <a:r>
              <a:rPr lang="en-US" sz="3600" i="1" dirty="0">
                <a:latin typeface="Quattrocento Sans" panose="020B0502050000020003" pitchFamily="34" charset="0"/>
                <a:ea typeface="Open Sans" panose="020B0606030504020204" pitchFamily="34" charset="0"/>
                <a:cs typeface="Open Sans" panose="020B0606030504020204" pitchFamily="34" charset="0"/>
              </a:rPr>
              <a:t>, #</a:t>
            </a:r>
            <a:r>
              <a:rPr lang="en-US" sz="3600" i="1" dirty="0" err="1">
                <a:latin typeface="Quattrocento Sans" panose="020B0502050000020003" pitchFamily="34" charset="0"/>
                <a:ea typeface="Open Sans" panose="020B0606030504020204" pitchFamily="34" charset="0"/>
                <a:cs typeface="Open Sans" panose="020B0606030504020204" pitchFamily="34" charset="0"/>
              </a:rPr>
              <a:t>FuckChina</a:t>
            </a:r>
            <a:r>
              <a:rPr lang="en-US" sz="3600" i="1" dirty="0">
                <a:latin typeface="Quattrocento Sans" panose="020B0502050000020003" pitchFamily="34" charset="0"/>
                <a:ea typeface="Open Sans" panose="020B0606030504020204" pitchFamily="34" charset="0"/>
                <a:cs typeface="Open Sans" panose="020B0606030504020204" pitchFamily="34" charset="0"/>
              </a:rPr>
              <a:t>, #</a:t>
            </a:r>
            <a:r>
              <a:rPr lang="en-US" sz="3600" i="1" dirty="0" err="1">
                <a:latin typeface="Quattrocento Sans" panose="020B0502050000020003" pitchFamily="34" charset="0"/>
                <a:ea typeface="Open Sans" panose="020B0606030504020204" pitchFamily="34" charset="0"/>
                <a:cs typeface="Open Sans" panose="020B0606030504020204" pitchFamily="34" charset="0"/>
              </a:rPr>
              <a:t>CCP_is_terrorist</a:t>
            </a:r>
            <a:r>
              <a:rPr lang="en-US" sz="3600" i="1" dirty="0">
                <a:latin typeface="Quattrocento Sans" panose="020B0502050000020003" pitchFamily="34" charset="0"/>
                <a:ea typeface="Open Sans" panose="020B0606030504020204" pitchFamily="34" charset="0"/>
                <a:cs typeface="Open Sans" panose="020B0606030504020204" pitchFamily="34" charset="0"/>
              </a:rPr>
              <a:t>, #</a:t>
            </a:r>
            <a:r>
              <a:rPr lang="en-US" sz="3600" i="1" dirty="0" err="1">
                <a:latin typeface="Quattrocento Sans" panose="020B0502050000020003" pitchFamily="34" charset="0"/>
                <a:ea typeface="Open Sans" panose="020B0606030504020204" pitchFamily="34" charset="0"/>
                <a:cs typeface="Open Sans" panose="020B0606030504020204" pitchFamily="34" charset="0"/>
              </a:rPr>
              <a:t>Chinamustpay</a:t>
            </a:r>
            <a:r>
              <a:rPr lang="en-US" sz="3600" i="1" dirty="0">
                <a:latin typeface="Quattrocento Sans" panose="020B0502050000020003" pitchFamily="34" charset="0"/>
                <a:ea typeface="Open Sans" panose="020B0606030504020204" pitchFamily="34" charset="0"/>
                <a:cs typeface="Open Sans" panose="020B0606030504020204" pitchFamily="34" charset="0"/>
              </a:rPr>
              <a:t>, #</a:t>
            </a:r>
            <a:r>
              <a:rPr lang="en-US" sz="3600" i="1" dirty="0" err="1">
                <a:latin typeface="Quattrocento Sans" panose="020B0502050000020003" pitchFamily="34" charset="0"/>
                <a:ea typeface="Open Sans" panose="020B0606030504020204" pitchFamily="34" charset="0"/>
                <a:cs typeface="Open Sans" panose="020B0606030504020204" pitchFamily="34" charset="0"/>
              </a:rPr>
              <a:t>CCPvirus</a:t>
            </a:r>
            <a:r>
              <a:rPr lang="en-US" sz="3600" i="1" dirty="0">
                <a:latin typeface="Quattrocento Sans" panose="020B0502050000020003" pitchFamily="34" charset="0"/>
                <a:ea typeface="Open Sans" panose="020B0606030504020204" pitchFamily="34" charset="0"/>
                <a:cs typeface="Open Sans" panose="020B0606030504020204" pitchFamily="34" charset="0"/>
              </a:rPr>
              <a:t>, #</a:t>
            </a:r>
            <a:r>
              <a:rPr lang="en-US" sz="3600" i="1" dirty="0" err="1">
                <a:latin typeface="Quattrocento Sans" panose="020B0502050000020003" pitchFamily="34" charset="0"/>
                <a:ea typeface="Open Sans" panose="020B0606030504020204" pitchFamily="34" charset="0"/>
                <a:cs typeface="Open Sans" panose="020B0606030504020204" pitchFamily="34" charset="0"/>
              </a:rPr>
              <a:t>makechinapay</a:t>
            </a:r>
            <a:endParaRPr lang="en-US" sz="3600" i="1" dirty="0">
              <a:latin typeface="Quattrocento Sans" panose="020B0502050000020003" pitchFamily="34" charset="0"/>
              <a:ea typeface="Open Sans" panose="020B0606030504020204" pitchFamily="34" charset="0"/>
              <a:cs typeface="Open Sans" panose="020B0606030504020204" pitchFamily="34" charset="0"/>
            </a:endParaRPr>
          </a:p>
          <a:p>
            <a:r>
              <a:rPr lang="en-US" sz="2800" dirty="0">
                <a:latin typeface="Quattrocento Sans" panose="020B0502050000020003" pitchFamily="34" charset="0"/>
                <a:ea typeface="Open Sans" panose="020B0606030504020204" pitchFamily="34" charset="0"/>
                <a:cs typeface="Open Sans" panose="020B0606030504020204" pitchFamily="34" charset="0"/>
              </a:rPr>
              <a:t>While these are only some of the many trending and surfacing hashtags that have gained popularity, they provide a baseline judgement for some of the anti-Asian American sentiment.</a:t>
            </a:r>
          </a:p>
          <a:p>
            <a:r>
              <a:rPr lang="en-US" sz="2800" dirty="0">
                <a:latin typeface="Quattrocento Sans" panose="020B0502050000020003" pitchFamily="34" charset="0"/>
                <a:ea typeface="Open Sans" panose="020B0606030504020204" pitchFamily="34" charset="0"/>
                <a:cs typeface="Open Sans" panose="020B0606030504020204" pitchFamily="34" charset="0"/>
              </a:rPr>
              <a:t>Twitter is a useful unique platform in which great analysis can come from.  By using the Indiana University Observatory on Social Media trend tool, I was able to create a visual.  This line graph shows the analysis of 5 different hashtags from March 1 to May 1.  The 5 selected hashtags are #</a:t>
            </a:r>
            <a:r>
              <a:rPr lang="en-US" sz="2800" dirty="0" err="1">
                <a:latin typeface="Quattrocento Sans" panose="020B0502050000020003" pitchFamily="34" charset="0"/>
                <a:ea typeface="Open Sans" panose="020B0606030504020204" pitchFamily="34" charset="0"/>
                <a:cs typeface="Open Sans" panose="020B0606030504020204" pitchFamily="34" charset="0"/>
              </a:rPr>
              <a:t>chinesevirus</a:t>
            </a:r>
            <a:r>
              <a:rPr lang="en-US" sz="2800" dirty="0">
                <a:latin typeface="Quattrocento Sans" panose="020B0502050000020003" pitchFamily="34" charset="0"/>
                <a:ea typeface="Open Sans" panose="020B0606030504020204" pitchFamily="34" charset="0"/>
                <a:cs typeface="Open Sans" panose="020B0606030504020204" pitchFamily="34" charset="0"/>
              </a:rPr>
              <a:t>, #</a:t>
            </a:r>
            <a:r>
              <a:rPr lang="en-US" sz="2800" dirty="0" err="1">
                <a:latin typeface="Quattrocento Sans" panose="020B0502050000020003" pitchFamily="34" charset="0"/>
                <a:ea typeface="Open Sans" panose="020B0606030504020204" pitchFamily="34" charset="0"/>
                <a:cs typeface="Open Sans" panose="020B0606030504020204" pitchFamily="34" charset="0"/>
              </a:rPr>
              <a:t>chinavirus</a:t>
            </a:r>
            <a:r>
              <a:rPr lang="en-US" sz="2800" dirty="0">
                <a:latin typeface="Quattrocento Sans" panose="020B0502050000020003" pitchFamily="34" charset="0"/>
                <a:ea typeface="Open Sans" panose="020B0606030504020204" pitchFamily="34" charset="0"/>
                <a:cs typeface="Open Sans" panose="020B0606030504020204" pitchFamily="34" charset="0"/>
              </a:rPr>
              <a:t>, #</a:t>
            </a:r>
            <a:r>
              <a:rPr lang="en-US" sz="2800" dirty="0" err="1">
                <a:latin typeface="Quattrocento Sans" panose="020B0502050000020003" pitchFamily="34" charset="0"/>
                <a:ea typeface="Open Sans" panose="020B0606030504020204" pitchFamily="34" charset="0"/>
                <a:cs typeface="Open Sans" panose="020B0606030504020204" pitchFamily="34" charset="0"/>
              </a:rPr>
              <a:t>kungflu</a:t>
            </a:r>
            <a:r>
              <a:rPr lang="en-US" sz="2800" dirty="0">
                <a:latin typeface="Quattrocento Sans" panose="020B0502050000020003" pitchFamily="34" charset="0"/>
                <a:ea typeface="Open Sans" panose="020B0606030504020204" pitchFamily="34" charset="0"/>
                <a:cs typeface="Open Sans" panose="020B0606030504020204" pitchFamily="34" charset="0"/>
              </a:rPr>
              <a:t>, #</a:t>
            </a:r>
            <a:r>
              <a:rPr lang="en-US" sz="2800" dirty="0" err="1">
                <a:latin typeface="Quattrocento Sans" panose="020B0502050000020003" pitchFamily="34" charset="0"/>
                <a:ea typeface="Open Sans" panose="020B0606030504020204" pitchFamily="34" charset="0"/>
                <a:cs typeface="Open Sans" panose="020B0606030504020204" pitchFamily="34" charset="0"/>
              </a:rPr>
              <a:t>wuhanflu</a:t>
            </a:r>
            <a:r>
              <a:rPr lang="en-US" sz="2800" dirty="0">
                <a:latin typeface="Quattrocento Sans" panose="020B0502050000020003" pitchFamily="34" charset="0"/>
                <a:ea typeface="Open Sans" panose="020B0606030504020204" pitchFamily="34" charset="0"/>
                <a:cs typeface="Open Sans" panose="020B0606030504020204" pitchFamily="34" charset="0"/>
              </a:rPr>
              <a:t>, and #</a:t>
            </a:r>
            <a:r>
              <a:rPr lang="en-US" sz="2800" dirty="0" err="1">
                <a:latin typeface="Quattrocento Sans" panose="020B0502050000020003" pitchFamily="34" charset="0"/>
                <a:ea typeface="Open Sans" panose="020B0606030504020204" pitchFamily="34" charset="0"/>
                <a:cs typeface="Open Sans" panose="020B0606030504020204" pitchFamily="34" charset="0"/>
              </a:rPr>
              <a:t>wuhanvirus</a:t>
            </a:r>
            <a:r>
              <a:rPr lang="en-US" sz="2800" dirty="0">
                <a:latin typeface="Quattrocento Sans" panose="020B0502050000020003" pitchFamily="34" charset="0"/>
                <a:ea typeface="Open Sans" panose="020B0606030504020204" pitchFamily="34" charset="0"/>
                <a:cs typeface="Open Sans" panose="020B0606030504020204" pitchFamily="34" charset="0"/>
              </a:rPr>
              <a:t>.  All of these hashtags associate COVID-19 with the location of China.  </a:t>
            </a:r>
          </a:p>
          <a:p>
            <a:r>
              <a:rPr lang="en-US" sz="2800" dirty="0">
                <a:latin typeface="Quattrocento Sans" panose="020B0502050000020003" pitchFamily="34" charset="0"/>
                <a:ea typeface="Open Sans" panose="020B0606030504020204" pitchFamily="34" charset="0"/>
                <a:cs typeface="Open Sans" panose="020B0606030504020204" pitchFamily="34" charset="0"/>
              </a:rPr>
              <a:t>From the period of March 16 through March 17 a prominent increase in the use of all terms is visible.  </a:t>
            </a:r>
          </a:p>
        </p:txBody>
      </p:sp>
      <p:sp>
        <p:nvSpPr>
          <p:cNvPr id="27" name="TextBox 26">
            <a:extLst>
              <a:ext uri="{FF2B5EF4-FFF2-40B4-BE49-F238E27FC236}">
                <a16:creationId xmlns:a16="http://schemas.microsoft.com/office/drawing/2014/main" id="{31E3C904-59ED-485A-8B57-6B7A61F73626}"/>
              </a:ext>
            </a:extLst>
          </p:cNvPr>
          <p:cNvSpPr txBox="1"/>
          <p:nvPr/>
        </p:nvSpPr>
        <p:spPr>
          <a:xfrm>
            <a:off x="22624143" y="7204952"/>
            <a:ext cx="9601200" cy="3539430"/>
          </a:xfrm>
          <a:prstGeom prst="rect">
            <a:avLst/>
          </a:prstGeom>
          <a:noFill/>
        </p:spPr>
        <p:txBody>
          <a:bodyPr wrap="square" rtlCol="0">
            <a:spAutoFit/>
          </a:bodyPr>
          <a:lstStyle>
            <a:defPPr>
              <a:defRPr kern="1200" smtId="4294967295"/>
            </a:defPPr>
          </a:lstStyle>
          <a:p>
            <a:r>
              <a:rPr lang="en-US" sz="2800" dirty="0">
                <a:latin typeface="Quattrocento Sans" panose="020B0502050000020003" pitchFamily="34" charset="0"/>
                <a:ea typeface="Open Sans" panose="020B0606030504020204" pitchFamily="34" charset="0"/>
                <a:cs typeface="Open Sans" panose="020B0606030504020204" pitchFamily="34" charset="0"/>
              </a:rPr>
              <a:t>By utilizing Trend Calendar to see the Twitter trends and Google trends archive, the impact of Trump coining the term “Chinese virus” on March 17 is clearly evident.  From the following day, March 17, the top trending topic was #</a:t>
            </a:r>
            <a:r>
              <a:rPr lang="en-US" sz="2800" dirty="0" err="1">
                <a:latin typeface="Quattrocento Sans" panose="020B0502050000020003" pitchFamily="34" charset="0"/>
                <a:ea typeface="Open Sans" panose="020B0606030504020204" pitchFamily="34" charset="0"/>
                <a:cs typeface="Open Sans" panose="020B0606030504020204" pitchFamily="34" charset="0"/>
              </a:rPr>
              <a:t>ChineseVirus</a:t>
            </a:r>
            <a:r>
              <a:rPr lang="en-US" sz="2800" dirty="0">
                <a:latin typeface="Quattrocento Sans" panose="020B0502050000020003" pitchFamily="34" charset="0"/>
                <a:ea typeface="Open Sans" panose="020B0606030504020204" pitchFamily="34" charset="0"/>
                <a:cs typeface="Open Sans" panose="020B0606030504020204" pitchFamily="34" charset="0"/>
              </a:rPr>
              <a:t>.  Regardless of whether this hashtag was used in a tweet supporting Trumps usage of the word or a criticism, it contributed to the problematic terming of the word.</a:t>
            </a:r>
          </a:p>
        </p:txBody>
      </p:sp>
      <p:sp>
        <p:nvSpPr>
          <p:cNvPr id="294" name="TextBox 293">
            <a:extLst>
              <a:ext uri="{FF2B5EF4-FFF2-40B4-BE49-F238E27FC236}">
                <a16:creationId xmlns:a16="http://schemas.microsoft.com/office/drawing/2014/main" id="{02AB78DF-FFEE-448D-966C-EA5988806A81}"/>
              </a:ext>
            </a:extLst>
          </p:cNvPr>
          <p:cNvSpPr txBox="1"/>
          <p:nvPr/>
        </p:nvSpPr>
        <p:spPr>
          <a:xfrm>
            <a:off x="33713057" y="7204952"/>
            <a:ext cx="9144000" cy="11295400"/>
          </a:xfrm>
          <a:prstGeom prst="rect">
            <a:avLst/>
          </a:prstGeom>
          <a:noFill/>
        </p:spPr>
        <p:txBody>
          <a:bodyPr wrap="square" rtlCol="0">
            <a:spAutoFit/>
          </a:bodyPr>
          <a:lstStyle>
            <a:defPPr>
              <a:defRPr kern="1200" smtId="4294967295"/>
            </a:defPPr>
          </a:lstStyle>
          <a:p>
            <a:r>
              <a:rPr lang="en-US" sz="2800" dirty="0">
                <a:latin typeface="Quattrocento Sans" panose="020B0502050000020003" pitchFamily="34" charset="0"/>
                <a:ea typeface="Open Sans" panose="020B0606030504020204" pitchFamily="34" charset="0"/>
                <a:cs typeface="Open Sans" panose="020B0606030504020204" pitchFamily="34" charset="0"/>
              </a:rPr>
              <a:t>The information I have presented is only the beginning of a greater analysis that will continue to be done.  While much of what I have reviewed is during a short period time, the future analysis of the extent of COVID-19’s impacts will provide a more encompassing picture.  As the pandemic continues to shape the way we live the future is highly unpredictable.  The lived experiences and incidents of racism that have occurred will continue to occur due to misinformation or plain ignorance.  Trumps role as President of the United States has had a great impact on the rising anti-Asian American/Asian sentiment.  While some immediate consequences are able to be seen now, the long-term consequences are unforeseen.  Being an Asian American in the United States has changed and many actions of the Asian American community have become politicized.  Despite Trump no longer using the term “Chinese virus” he continues to express and perpetuate racist and xenophobic sentiments to the public.  As of most recently, on May 11 during a press conference Trump responded to Chinese American </a:t>
            </a:r>
            <a:r>
              <a:rPr lang="en-US" sz="2800" dirty="0" err="1">
                <a:latin typeface="Quattrocento Sans" panose="020B0502050000020003" pitchFamily="34" charset="0"/>
                <a:ea typeface="Open Sans" panose="020B0606030504020204" pitchFamily="34" charset="0"/>
                <a:cs typeface="Open Sans" panose="020B0606030504020204" pitchFamily="34" charset="0"/>
              </a:rPr>
              <a:t>Weijia</a:t>
            </a:r>
            <a:r>
              <a:rPr lang="en-US" sz="2800" dirty="0">
                <a:latin typeface="Quattrocento Sans" panose="020B0502050000020003" pitchFamily="34" charset="0"/>
                <a:ea typeface="Open Sans" panose="020B0606030504020204" pitchFamily="34" charset="0"/>
                <a:cs typeface="Open Sans" panose="020B0606030504020204" pitchFamily="34" charset="0"/>
              </a:rPr>
              <a:t> Jiang’s question stating, “Maybe that’s a question you should ask China.”</a:t>
            </a:r>
            <a:r>
              <a:rPr lang="en-US" sz="2800" baseline="30000" dirty="0">
                <a:latin typeface="Quattrocento Sans" panose="020B0502050000020003" pitchFamily="34" charset="0"/>
                <a:ea typeface="Open Sans" panose="020B0606030504020204" pitchFamily="34" charset="0"/>
                <a:cs typeface="Open Sans" panose="020B0606030504020204" pitchFamily="34" charset="0"/>
              </a:rPr>
              <a:t>4  </a:t>
            </a:r>
            <a:r>
              <a:rPr lang="en-US" sz="2800" dirty="0">
                <a:latin typeface="Quattrocento Sans" panose="020B0502050000020003" pitchFamily="34" charset="0"/>
                <a:ea typeface="Open Sans" panose="020B0606030504020204" pitchFamily="34" charset="0"/>
                <a:cs typeface="Open Sans" panose="020B0606030504020204" pitchFamily="34" charset="0"/>
              </a:rPr>
              <a:t>The continual expression of bias and discrimination is rampant in the United States today.  Arguably without intervention or resistance to these problematic beliefs and ideologies things will only continue to worsen.  </a:t>
            </a:r>
          </a:p>
        </p:txBody>
      </p:sp>
      <p:sp>
        <p:nvSpPr>
          <p:cNvPr id="295" name="TextBox 294">
            <a:extLst>
              <a:ext uri="{FF2B5EF4-FFF2-40B4-BE49-F238E27FC236}">
                <a16:creationId xmlns:a16="http://schemas.microsoft.com/office/drawing/2014/main" id="{39259EE9-8D55-4A34-BCDD-8F3F221271A7}"/>
              </a:ext>
            </a:extLst>
          </p:cNvPr>
          <p:cNvSpPr txBox="1"/>
          <p:nvPr/>
        </p:nvSpPr>
        <p:spPr>
          <a:xfrm>
            <a:off x="33680400" y="29667398"/>
            <a:ext cx="9601200" cy="2246769"/>
          </a:xfrm>
          <a:prstGeom prst="rect">
            <a:avLst/>
          </a:prstGeom>
          <a:noFill/>
        </p:spPr>
        <p:txBody>
          <a:bodyPr wrap="square" rtlCol="0">
            <a:spAutoFit/>
          </a:bodyPr>
          <a:lstStyle>
            <a:defPPr>
              <a:defRPr kern="1200" smtId="4294967295"/>
            </a:defPPr>
          </a:lstStyle>
          <a:p>
            <a:r>
              <a:rPr lang="en-US" sz="2800" dirty="0">
                <a:latin typeface="Quattrocento Sans" panose="020B0502050000020003" pitchFamily="34" charset="0"/>
                <a:ea typeface="Open Sans" panose="020B0606030504020204" pitchFamily="34" charset="0"/>
                <a:cs typeface="Open Sans" panose="020B0606030504020204" pitchFamily="34" charset="0"/>
              </a:rPr>
              <a:t>I would like to greatly thank Professor Chun and Professor Elkins for their dedication to providing opportunities for students like myself to learn about the Digital Humanities.  I would also like to thank them for the continual support and willingness to help they have provided me.  </a:t>
            </a:r>
          </a:p>
        </p:txBody>
      </p:sp>
      <p:sp>
        <p:nvSpPr>
          <p:cNvPr id="19" name="Rectangle 10">
            <a:extLst>
              <a:ext uri="{FF2B5EF4-FFF2-40B4-BE49-F238E27FC236}">
                <a16:creationId xmlns:a16="http://schemas.microsoft.com/office/drawing/2014/main" id="{568DF1C0-B027-5A4D-8EFE-9318B1A0507E}"/>
              </a:ext>
            </a:extLst>
          </p:cNvPr>
          <p:cNvSpPr>
            <a:spLocks noChangeArrowheads="1"/>
          </p:cNvSpPr>
          <p:nvPr/>
        </p:nvSpPr>
        <p:spPr bwMode="auto">
          <a:xfrm>
            <a:off x="576943" y="27979539"/>
            <a:ext cx="9601200" cy="873301"/>
          </a:xfrm>
          <a:prstGeom prst="round2DiagRect">
            <a:avLst>
              <a:gd name="adj1" fmla="val 30178"/>
              <a:gd name="adj2" fmla="val 0"/>
            </a:avLst>
          </a:prstGeom>
          <a:solidFill>
            <a:srgbClr val="B41E1E"/>
          </a:solidFill>
          <a:ln w="12700">
            <a:noFill/>
            <a:miter lim="800000"/>
          </a:ln>
        </p:spPr>
        <p:txBody>
          <a:bodyPr wrap="none" lIns="274320" tIns="73152" rIns="274320" bIns="68563" anchor="ctr" anchorCtr="0"/>
          <a:lstStyle>
            <a:defPPr>
              <a:defRPr kern="1200" smtId="4294967295"/>
            </a:defPPr>
          </a:lstStyle>
          <a:p>
            <a:pPr algn="ctr" defTabSz="4702588">
              <a:defRPr/>
            </a:pPr>
            <a:r>
              <a:rPr lang="en-US" sz="3600" b="1" dirty="0">
                <a:solidFill>
                  <a:schemeClr val="bg1"/>
                </a:solidFill>
                <a:latin typeface="Quattrocento" panose="02020802030000000404" pitchFamily="18" charset="0"/>
              </a:rPr>
              <a:t>Sources</a:t>
            </a:r>
          </a:p>
        </p:txBody>
      </p:sp>
      <p:sp>
        <p:nvSpPr>
          <p:cNvPr id="21" name="TextBox 20">
            <a:extLst>
              <a:ext uri="{FF2B5EF4-FFF2-40B4-BE49-F238E27FC236}">
                <a16:creationId xmlns:a16="http://schemas.microsoft.com/office/drawing/2014/main" id="{54277C6D-B936-CE41-88CE-261D5D2A4555}"/>
              </a:ext>
            </a:extLst>
          </p:cNvPr>
          <p:cNvSpPr txBox="1"/>
          <p:nvPr/>
        </p:nvSpPr>
        <p:spPr>
          <a:xfrm>
            <a:off x="576943" y="28805624"/>
            <a:ext cx="10555515" cy="3416320"/>
          </a:xfrm>
          <a:prstGeom prst="rect">
            <a:avLst/>
          </a:prstGeom>
          <a:noFill/>
        </p:spPr>
        <p:txBody>
          <a:bodyPr wrap="square" rtlCol="0">
            <a:spAutoFit/>
          </a:bodyPr>
          <a:lstStyle>
            <a:defPPr>
              <a:defRPr kern="1200" smtId="4294967295"/>
            </a:defPPr>
          </a:lstStyle>
          <a:p>
            <a:r>
              <a:rPr lang="en-US" sz="2400" dirty="0">
                <a:latin typeface="Quattrocento Sans" panose="020B0502050000020003" pitchFamily="34" charset="0"/>
                <a:ea typeface="Open Sans" panose="020B0606030504020204" pitchFamily="34" charset="0"/>
                <a:cs typeface="Open Sans" panose="020B0606030504020204" pitchFamily="34" charset="0"/>
              </a:rPr>
              <a:t>1</a:t>
            </a:r>
            <a:r>
              <a:rPr lang="en-US" sz="2400" dirty="0">
                <a:latin typeface="Quattrocento Sans" panose="020B0502050000020003" pitchFamily="34" charset="0"/>
                <a:ea typeface="Open Sans" panose="020B0606030504020204" pitchFamily="34" charset="0"/>
                <a:cs typeface="Open Sans" panose="020B0606030504020204" pitchFamily="34" charset="0"/>
                <a:hlinkClick r:id="rId3"/>
              </a:rPr>
              <a:t>https://www.cdc.gov/mmwr/volumes/69/wr/mm6915e4.htm#:~:text=Community%20transmission%20of%20COVID%2D,of%20COVID%2D19</a:t>
            </a:r>
            <a:r>
              <a:rPr lang="en-US" sz="2400" dirty="0">
                <a:latin typeface="Quattrocento Sans" panose="020B0502050000020003" pitchFamily="34" charset="0"/>
                <a:ea typeface="Open Sans" panose="020B0606030504020204" pitchFamily="34" charset="0"/>
                <a:cs typeface="Open Sans" panose="020B0606030504020204" pitchFamily="34" charset="0"/>
              </a:rPr>
              <a:t>.</a:t>
            </a:r>
          </a:p>
          <a:p>
            <a:r>
              <a:rPr lang="en-US" sz="2400" dirty="0">
                <a:latin typeface="Quattrocento Sans" panose="020B0502050000020003" pitchFamily="34" charset="0"/>
                <a:ea typeface="Open Sans" panose="020B0606030504020204" pitchFamily="34" charset="0"/>
                <a:cs typeface="Open Sans" panose="020B0606030504020204" pitchFamily="34" charset="0"/>
              </a:rPr>
              <a:t>2 </a:t>
            </a:r>
            <a:r>
              <a:rPr lang="en-US" sz="2400" dirty="0">
                <a:latin typeface="Quattrocento Sans" panose="020B0502050000020003" pitchFamily="34" charset="0"/>
                <a:ea typeface="Open Sans" panose="020B0606030504020204" pitchFamily="34" charset="0"/>
                <a:cs typeface="Open Sans" panose="020B0606030504020204" pitchFamily="34" charset="0"/>
                <a:hlinkClick r:id="rId4"/>
              </a:rPr>
              <a:t>https://thehill.com/changing-america/respect/diversity-inclusion/489464-trumps-use-of-the-term-chinese-virus-for</a:t>
            </a:r>
            <a:endParaRPr lang="en-US" sz="2400" dirty="0">
              <a:latin typeface="Quattrocento Sans" panose="020B0502050000020003" pitchFamily="34" charset="0"/>
              <a:ea typeface="Open Sans" panose="020B0606030504020204" pitchFamily="34" charset="0"/>
              <a:cs typeface="Open Sans" panose="020B0606030504020204" pitchFamily="34" charset="0"/>
            </a:endParaRPr>
          </a:p>
          <a:p>
            <a:r>
              <a:rPr lang="en-US" sz="2400" dirty="0">
                <a:latin typeface="Quattrocento Sans" panose="020B0502050000020003" pitchFamily="34" charset="0"/>
                <a:ea typeface="Open Sans" panose="020B0606030504020204" pitchFamily="34" charset="0"/>
                <a:cs typeface="Open Sans" panose="020B0606030504020204" pitchFamily="34" charset="0"/>
              </a:rPr>
              <a:t>3 </a:t>
            </a:r>
            <a:r>
              <a:rPr lang="en-US" sz="2400" dirty="0">
                <a:latin typeface="Quattrocento Sans" panose="020B0502050000020003" pitchFamily="34" charset="0"/>
                <a:ea typeface="Open Sans" panose="020B0606030504020204" pitchFamily="34" charset="0"/>
                <a:cs typeface="Open Sans" panose="020B0606030504020204" pitchFamily="34" charset="0"/>
                <a:hlinkClick r:id="rId5"/>
              </a:rPr>
              <a:t>https://apps.who.int/iris/bitstream/handle/10665/163636/WHO_HSE_FOS_15.1_eng.pdf</a:t>
            </a:r>
            <a:r>
              <a:rPr lang="en-US" sz="2400" dirty="0">
                <a:latin typeface="Quattrocento Sans" panose="020B0502050000020003" pitchFamily="34" charset="0"/>
                <a:ea typeface="Open Sans" panose="020B0606030504020204" pitchFamily="34" charset="0"/>
                <a:cs typeface="Open Sans" panose="020B0606030504020204" pitchFamily="34" charset="0"/>
              </a:rPr>
              <a:t> </a:t>
            </a:r>
          </a:p>
          <a:p>
            <a:r>
              <a:rPr lang="en-US" sz="2400" dirty="0">
                <a:latin typeface="Quattrocento Sans" panose="020B0502050000020003" pitchFamily="34" charset="0"/>
                <a:ea typeface="Open Sans" panose="020B0606030504020204" pitchFamily="34" charset="0"/>
                <a:cs typeface="Open Sans" panose="020B0606030504020204" pitchFamily="34" charset="0"/>
              </a:rPr>
              <a:t>4 </a:t>
            </a:r>
            <a:r>
              <a:rPr lang="en-US" sz="2400" dirty="0">
                <a:latin typeface="Quattrocento Sans" panose="020B0502050000020003" pitchFamily="34" charset="0"/>
                <a:ea typeface="Open Sans" panose="020B0606030504020204" pitchFamily="34" charset="0"/>
                <a:cs typeface="Open Sans" panose="020B0606030504020204" pitchFamily="34" charset="0"/>
                <a:hlinkClick r:id="rId6"/>
              </a:rPr>
              <a:t>https://www.cnn.com/2020/05/11/media/trump-press-briefing-weijia-jian-kaitlan-collins/index.html</a:t>
            </a:r>
            <a:r>
              <a:rPr lang="en-US" sz="2400" dirty="0">
                <a:latin typeface="Quattrocento Sans" panose="020B0502050000020003" pitchFamily="34" charset="0"/>
                <a:ea typeface="Open Sans" panose="020B0606030504020204" pitchFamily="34" charset="0"/>
                <a:cs typeface="Open Sans" panose="020B0606030504020204" pitchFamily="34" charset="0"/>
              </a:rPr>
              <a:t> </a:t>
            </a:r>
          </a:p>
        </p:txBody>
      </p:sp>
      <p:pic>
        <p:nvPicPr>
          <p:cNvPr id="3" name="Picture 2">
            <a:extLst>
              <a:ext uri="{FF2B5EF4-FFF2-40B4-BE49-F238E27FC236}">
                <a16:creationId xmlns:a16="http://schemas.microsoft.com/office/drawing/2014/main" id="{6B011CB6-A891-8E41-A47A-9238BC96A27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7074" y="24710182"/>
            <a:ext cx="9711069" cy="3006278"/>
          </a:xfrm>
          <a:prstGeom prst="rect">
            <a:avLst/>
          </a:prstGeom>
        </p:spPr>
      </p:pic>
      <p:pic>
        <p:nvPicPr>
          <p:cNvPr id="7" name="Picture 6">
            <a:extLst>
              <a:ext uri="{FF2B5EF4-FFF2-40B4-BE49-F238E27FC236}">
                <a16:creationId xmlns:a16="http://schemas.microsoft.com/office/drawing/2014/main" id="{226EE9B4-00E3-F141-BD1B-F74158AD6E0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2624143" y="10744200"/>
            <a:ext cx="9844314" cy="8668576"/>
          </a:xfrm>
          <a:prstGeom prst="rect">
            <a:avLst/>
          </a:prstGeom>
        </p:spPr>
      </p:pic>
      <p:pic>
        <p:nvPicPr>
          <p:cNvPr id="9" name="Picture 8">
            <a:extLst>
              <a:ext uri="{FF2B5EF4-FFF2-40B4-BE49-F238E27FC236}">
                <a16:creationId xmlns:a16="http://schemas.microsoft.com/office/drawing/2014/main" id="{2D2ADCF1-574E-BD4A-BB6A-2C6F24686C9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2324785" y="22673000"/>
            <a:ext cx="10312400" cy="4940300"/>
          </a:xfrm>
          <a:prstGeom prst="rect">
            <a:avLst/>
          </a:prstGeom>
        </p:spPr>
      </p:pic>
      <p:pic>
        <p:nvPicPr>
          <p:cNvPr id="11" name="Picture 10">
            <a:extLst>
              <a:ext uri="{FF2B5EF4-FFF2-40B4-BE49-F238E27FC236}">
                <a16:creationId xmlns:a16="http://schemas.microsoft.com/office/drawing/2014/main" id="{AD1CDCE7-38B4-E64E-A60C-1C47DEB3200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132458" y="20854281"/>
            <a:ext cx="10947399" cy="9122833"/>
          </a:xfrm>
          <a:prstGeom prst="rect">
            <a:avLst/>
          </a:prstGeom>
        </p:spPr>
      </p:pic>
      <p:pic>
        <p:nvPicPr>
          <p:cNvPr id="13" name="Picture 12">
            <a:extLst>
              <a:ext uri="{FF2B5EF4-FFF2-40B4-BE49-F238E27FC236}">
                <a16:creationId xmlns:a16="http://schemas.microsoft.com/office/drawing/2014/main" id="{9677745F-CB59-0E46-ADF8-646993450F8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3511672" y="18459347"/>
            <a:ext cx="9730014" cy="7528798"/>
          </a:xfrm>
          <a:prstGeom prst="rect">
            <a:avLst/>
          </a:prstGeom>
        </p:spPr>
      </p:pic>
      <p:sp>
        <p:nvSpPr>
          <p:cNvPr id="33" name="TextBox 32">
            <a:extLst>
              <a:ext uri="{FF2B5EF4-FFF2-40B4-BE49-F238E27FC236}">
                <a16:creationId xmlns:a16="http://schemas.microsoft.com/office/drawing/2014/main" id="{323F2F23-661F-7148-9459-E8FFE3F15163}"/>
              </a:ext>
            </a:extLst>
          </p:cNvPr>
          <p:cNvSpPr txBox="1"/>
          <p:nvPr/>
        </p:nvSpPr>
        <p:spPr>
          <a:xfrm>
            <a:off x="22656800" y="19735800"/>
            <a:ext cx="9144000" cy="2677656"/>
          </a:xfrm>
          <a:prstGeom prst="rect">
            <a:avLst/>
          </a:prstGeom>
          <a:noFill/>
        </p:spPr>
        <p:txBody>
          <a:bodyPr wrap="square" rtlCol="0">
            <a:spAutoFit/>
          </a:bodyPr>
          <a:lstStyle>
            <a:defPPr>
              <a:defRPr kern="1200" smtId="4294967295"/>
            </a:defPPr>
          </a:lstStyle>
          <a:p>
            <a:r>
              <a:rPr lang="en-US" sz="2800" dirty="0">
                <a:latin typeface="Quattrocento Sans" panose="020B0502050000020003" pitchFamily="34" charset="0"/>
                <a:ea typeface="Open Sans" panose="020B0606030504020204" pitchFamily="34" charset="0"/>
                <a:cs typeface="Open Sans" panose="020B0606030504020204" pitchFamily="34" charset="0"/>
              </a:rPr>
              <a:t>Along with Twitter, Google searches are a great place to observe trends of what people are currently searching and trends.  By using </a:t>
            </a:r>
            <a:r>
              <a:rPr lang="en-US" sz="2800" dirty="0" err="1">
                <a:latin typeface="Quattrocento Sans" panose="020B0502050000020003" pitchFamily="34" charset="0"/>
                <a:ea typeface="Open Sans" panose="020B0606030504020204" pitchFamily="34" charset="0"/>
                <a:cs typeface="Open Sans" panose="020B0606030504020204" pitchFamily="34" charset="0"/>
              </a:rPr>
              <a:t>GoogleTrends</a:t>
            </a:r>
            <a:r>
              <a:rPr lang="en-US" sz="2800" dirty="0">
                <a:latin typeface="Quattrocento Sans" panose="020B0502050000020003" pitchFamily="34" charset="0"/>
                <a:ea typeface="Open Sans" panose="020B0606030504020204" pitchFamily="34" charset="0"/>
                <a:cs typeface="Open Sans" panose="020B0606030504020204" pitchFamily="34" charset="0"/>
              </a:rPr>
              <a:t> and entering the same 5 terms #</a:t>
            </a:r>
            <a:r>
              <a:rPr lang="en-US" sz="2800" dirty="0" err="1">
                <a:latin typeface="Quattrocento Sans" panose="020B0502050000020003" pitchFamily="34" charset="0"/>
                <a:ea typeface="Open Sans" panose="020B0606030504020204" pitchFamily="34" charset="0"/>
                <a:cs typeface="Open Sans" panose="020B0606030504020204" pitchFamily="34" charset="0"/>
              </a:rPr>
              <a:t>chinesevirus</a:t>
            </a:r>
            <a:r>
              <a:rPr lang="en-US" sz="2800" dirty="0">
                <a:latin typeface="Quattrocento Sans" panose="020B0502050000020003" pitchFamily="34" charset="0"/>
                <a:ea typeface="Open Sans" panose="020B0606030504020204" pitchFamily="34" charset="0"/>
                <a:cs typeface="Open Sans" panose="020B0606030504020204" pitchFamily="34" charset="0"/>
              </a:rPr>
              <a:t>, #</a:t>
            </a:r>
            <a:r>
              <a:rPr lang="en-US" sz="2800" dirty="0" err="1">
                <a:latin typeface="Quattrocento Sans" panose="020B0502050000020003" pitchFamily="34" charset="0"/>
                <a:ea typeface="Open Sans" panose="020B0606030504020204" pitchFamily="34" charset="0"/>
                <a:cs typeface="Open Sans" panose="020B0606030504020204" pitchFamily="34" charset="0"/>
              </a:rPr>
              <a:t>chinavirus</a:t>
            </a:r>
            <a:r>
              <a:rPr lang="en-US" sz="2800" dirty="0">
                <a:latin typeface="Quattrocento Sans" panose="020B0502050000020003" pitchFamily="34" charset="0"/>
                <a:ea typeface="Open Sans" panose="020B0606030504020204" pitchFamily="34" charset="0"/>
                <a:cs typeface="Open Sans" panose="020B0606030504020204" pitchFamily="34" charset="0"/>
              </a:rPr>
              <a:t>, #</a:t>
            </a:r>
            <a:r>
              <a:rPr lang="en-US" sz="2800" dirty="0" err="1">
                <a:latin typeface="Quattrocento Sans" panose="020B0502050000020003" pitchFamily="34" charset="0"/>
                <a:ea typeface="Open Sans" panose="020B0606030504020204" pitchFamily="34" charset="0"/>
                <a:cs typeface="Open Sans" panose="020B0606030504020204" pitchFamily="34" charset="0"/>
              </a:rPr>
              <a:t>kungflu</a:t>
            </a:r>
            <a:r>
              <a:rPr lang="en-US" sz="2800" dirty="0">
                <a:latin typeface="Quattrocento Sans" panose="020B0502050000020003" pitchFamily="34" charset="0"/>
                <a:ea typeface="Open Sans" panose="020B0606030504020204" pitchFamily="34" charset="0"/>
                <a:cs typeface="Open Sans" panose="020B0606030504020204" pitchFamily="34" charset="0"/>
              </a:rPr>
              <a:t>, #</a:t>
            </a:r>
            <a:r>
              <a:rPr lang="en-US" sz="2800" dirty="0" err="1">
                <a:latin typeface="Quattrocento Sans" panose="020B0502050000020003" pitchFamily="34" charset="0"/>
                <a:ea typeface="Open Sans" panose="020B0606030504020204" pitchFamily="34" charset="0"/>
                <a:cs typeface="Open Sans" panose="020B0606030504020204" pitchFamily="34" charset="0"/>
              </a:rPr>
              <a:t>wuhanflu</a:t>
            </a:r>
            <a:r>
              <a:rPr lang="en-US" sz="2800" dirty="0">
                <a:latin typeface="Quattrocento Sans" panose="020B0502050000020003" pitchFamily="34" charset="0"/>
                <a:ea typeface="Open Sans" panose="020B0606030504020204" pitchFamily="34" charset="0"/>
                <a:cs typeface="Open Sans" panose="020B0606030504020204" pitchFamily="34" charset="0"/>
              </a:rPr>
              <a:t>, and #</a:t>
            </a:r>
            <a:r>
              <a:rPr lang="en-US" sz="2800" dirty="0" err="1">
                <a:latin typeface="Quattrocento Sans" panose="020B0502050000020003" pitchFamily="34" charset="0"/>
                <a:ea typeface="Open Sans" panose="020B0606030504020204" pitchFamily="34" charset="0"/>
                <a:cs typeface="Open Sans" panose="020B0606030504020204" pitchFamily="34" charset="0"/>
              </a:rPr>
              <a:t>wuhanvirus</a:t>
            </a:r>
            <a:r>
              <a:rPr lang="en-US" sz="2800" dirty="0">
                <a:latin typeface="Quattrocento Sans" panose="020B0502050000020003" pitchFamily="34" charset="0"/>
                <a:ea typeface="Open Sans" panose="020B0606030504020204" pitchFamily="34" charset="0"/>
                <a:cs typeface="Open Sans" panose="020B0606030504020204" pitchFamily="34" charset="0"/>
              </a:rPr>
              <a:t> the visualization below displays a peak in the search terms on March 19. </a:t>
            </a:r>
          </a:p>
        </p:txBody>
      </p:sp>
      <p:sp>
        <p:nvSpPr>
          <p:cNvPr id="34" name="TextBox 33">
            <a:extLst>
              <a:ext uri="{FF2B5EF4-FFF2-40B4-BE49-F238E27FC236}">
                <a16:creationId xmlns:a16="http://schemas.microsoft.com/office/drawing/2014/main" id="{455EC39A-89D5-C74F-AB36-7E6AB690DF73}"/>
              </a:ext>
            </a:extLst>
          </p:cNvPr>
          <p:cNvSpPr txBox="1"/>
          <p:nvPr/>
        </p:nvSpPr>
        <p:spPr>
          <a:xfrm>
            <a:off x="11654971" y="30098285"/>
            <a:ext cx="9911443" cy="1815882"/>
          </a:xfrm>
          <a:prstGeom prst="rect">
            <a:avLst/>
          </a:prstGeom>
          <a:noFill/>
        </p:spPr>
        <p:txBody>
          <a:bodyPr wrap="square" rtlCol="0">
            <a:spAutoFit/>
          </a:bodyPr>
          <a:lstStyle>
            <a:defPPr>
              <a:defRPr kern="1200" smtId="4294967295"/>
            </a:defPPr>
          </a:lstStyle>
          <a:p>
            <a:r>
              <a:rPr lang="en-US" sz="2800" dirty="0">
                <a:latin typeface="Quattrocento Sans" panose="020B0502050000020003" pitchFamily="34" charset="0"/>
                <a:ea typeface="Open Sans" panose="020B0606030504020204" pitchFamily="34" charset="0"/>
                <a:cs typeface="Open Sans" panose="020B0606030504020204" pitchFamily="34" charset="0"/>
              </a:rPr>
              <a:t>It is also notable that on March 25 there was another spike in the usage of the hashtags #</a:t>
            </a:r>
            <a:r>
              <a:rPr lang="en-US" sz="2800" dirty="0" err="1">
                <a:latin typeface="Quattrocento Sans" panose="020B0502050000020003" pitchFamily="34" charset="0"/>
                <a:ea typeface="Open Sans" panose="020B0606030504020204" pitchFamily="34" charset="0"/>
                <a:cs typeface="Open Sans" panose="020B0606030504020204" pitchFamily="34" charset="0"/>
              </a:rPr>
              <a:t>chinesevirus</a:t>
            </a:r>
            <a:r>
              <a:rPr lang="en-US" sz="2800" dirty="0">
                <a:latin typeface="Quattrocento Sans" panose="020B0502050000020003" pitchFamily="34" charset="0"/>
                <a:ea typeface="Open Sans" panose="020B0606030504020204" pitchFamily="34" charset="0"/>
                <a:cs typeface="Open Sans" panose="020B0606030504020204" pitchFamily="34" charset="0"/>
              </a:rPr>
              <a:t>, #</a:t>
            </a:r>
            <a:r>
              <a:rPr lang="en-US" sz="2800" dirty="0" err="1">
                <a:latin typeface="Quattrocento Sans" panose="020B0502050000020003" pitchFamily="34" charset="0"/>
                <a:ea typeface="Open Sans" panose="020B0606030504020204" pitchFamily="34" charset="0"/>
                <a:cs typeface="Open Sans" panose="020B0606030504020204" pitchFamily="34" charset="0"/>
              </a:rPr>
              <a:t>chinavirus</a:t>
            </a:r>
            <a:r>
              <a:rPr lang="en-US" sz="2800" dirty="0">
                <a:latin typeface="Quattrocento Sans" panose="020B0502050000020003" pitchFamily="34" charset="0"/>
                <a:ea typeface="Open Sans" panose="020B0606030504020204" pitchFamily="34" charset="0"/>
                <a:cs typeface="Open Sans" panose="020B0606030504020204" pitchFamily="34" charset="0"/>
              </a:rPr>
              <a:t>, and #</a:t>
            </a:r>
            <a:r>
              <a:rPr lang="en-US" sz="2800" dirty="0" err="1">
                <a:latin typeface="Quattrocento Sans" panose="020B0502050000020003" pitchFamily="34" charset="0"/>
                <a:ea typeface="Open Sans" panose="020B0606030504020204" pitchFamily="34" charset="0"/>
                <a:cs typeface="Open Sans" panose="020B0606030504020204" pitchFamily="34" charset="0"/>
              </a:rPr>
              <a:t>wuhanvirus</a:t>
            </a:r>
            <a:r>
              <a:rPr lang="en-US" sz="2800" dirty="0">
                <a:latin typeface="Quattrocento Sans" panose="020B0502050000020003" pitchFamily="34" charset="0"/>
                <a:ea typeface="Open Sans" panose="020B0606030504020204" pitchFamily="34" charset="0"/>
                <a:cs typeface="Open Sans" panose="020B0606030504020204" pitchFamily="34" charset="0"/>
              </a:rPr>
              <a:t>.  Following this the prevalence of the hashtags can be seen decreasing.</a:t>
            </a:r>
          </a:p>
        </p:txBody>
      </p:sp>
      <p:sp>
        <p:nvSpPr>
          <p:cNvPr id="35" name="TextBox 34">
            <a:extLst>
              <a:ext uri="{FF2B5EF4-FFF2-40B4-BE49-F238E27FC236}">
                <a16:creationId xmlns:a16="http://schemas.microsoft.com/office/drawing/2014/main" id="{E51D8DCC-1DC1-2C46-A2BF-D190A863C165}"/>
              </a:ext>
            </a:extLst>
          </p:cNvPr>
          <p:cNvSpPr txBox="1"/>
          <p:nvPr/>
        </p:nvSpPr>
        <p:spPr>
          <a:xfrm>
            <a:off x="33680400" y="25947139"/>
            <a:ext cx="9601200" cy="2677656"/>
          </a:xfrm>
          <a:prstGeom prst="rect">
            <a:avLst/>
          </a:prstGeom>
          <a:noFill/>
        </p:spPr>
        <p:txBody>
          <a:bodyPr wrap="square" rtlCol="0">
            <a:spAutoFit/>
          </a:bodyPr>
          <a:lstStyle>
            <a:defPPr>
              <a:defRPr kern="1200" smtId="4294967295"/>
            </a:defPPr>
          </a:lstStyle>
          <a:p>
            <a:r>
              <a:rPr lang="en-US" sz="2800" dirty="0">
                <a:latin typeface="Quattrocento Sans" panose="020B0502050000020003" pitchFamily="34" charset="0"/>
                <a:ea typeface="Open Sans" panose="020B0606030504020204" pitchFamily="34" charset="0"/>
                <a:cs typeface="Open Sans" panose="020B0606030504020204" pitchFamily="34" charset="0"/>
              </a:rPr>
              <a:t>The above Interactive Network Graph from the Indiana University Observatory on Social Media displays the hashtag #</a:t>
            </a:r>
            <a:r>
              <a:rPr lang="en-US" sz="2800" dirty="0" err="1">
                <a:latin typeface="Quattrocento Sans" panose="020B0502050000020003" pitchFamily="34" charset="0"/>
                <a:ea typeface="Open Sans" panose="020B0606030504020204" pitchFamily="34" charset="0"/>
                <a:cs typeface="Open Sans" panose="020B0606030504020204" pitchFamily="34" charset="0"/>
              </a:rPr>
              <a:t>Chinesevirus</a:t>
            </a:r>
            <a:r>
              <a:rPr lang="en-US" sz="2800" dirty="0">
                <a:latin typeface="Quattrocento Sans" panose="020B0502050000020003" pitchFamily="34" charset="0"/>
                <a:ea typeface="Open Sans" panose="020B0606030504020204" pitchFamily="34" charset="0"/>
                <a:cs typeface="Open Sans" panose="020B0606030504020204" pitchFamily="34" charset="0"/>
              </a:rPr>
              <a:t> network of retweet and mentions between March 1 and April 1.  Including 707 nodes and 5669 edges the selected 30-day period exhibits the spread of the hashtag across Twitter.</a:t>
            </a:r>
          </a:p>
        </p:txBody>
      </p:sp>
      <p:sp>
        <p:nvSpPr>
          <p:cNvPr id="36" name="TextBox 35">
            <a:extLst>
              <a:ext uri="{FF2B5EF4-FFF2-40B4-BE49-F238E27FC236}">
                <a16:creationId xmlns:a16="http://schemas.microsoft.com/office/drawing/2014/main" id="{568A11C9-957A-CD4A-AF9F-7A94DF3D3B1E}"/>
              </a:ext>
            </a:extLst>
          </p:cNvPr>
          <p:cNvSpPr txBox="1"/>
          <p:nvPr/>
        </p:nvSpPr>
        <p:spPr>
          <a:xfrm>
            <a:off x="22656800" y="27834717"/>
            <a:ext cx="9144000" cy="4031873"/>
          </a:xfrm>
          <a:prstGeom prst="rect">
            <a:avLst/>
          </a:prstGeom>
          <a:noFill/>
        </p:spPr>
        <p:txBody>
          <a:bodyPr wrap="square" rtlCol="0">
            <a:spAutoFit/>
          </a:bodyPr>
          <a:lstStyle>
            <a:defPPr>
              <a:defRPr kern="1200" smtId="4294967295"/>
            </a:defPPr>
          </a:lstStyle>
          <a:p>
            <a:r>
              <a:rPr lang="en-US" sz="3200" dirty="0">
                <a:latin typeface="Quattrocento Sans" panose="020B0502050000020003" pitchFamily="34" charset="0"/>
                <a:ea typeface="Open Sans" panose="020B0606030504020204" pitchFamily="34" charset="0"/>
                <a:cs typeface="Open Sans" panose="020B0606030504020204" pitchFamily="34" charset="0"/>
              </a:rPr>
              <a:t>While these visualizations show a possible relationship between the time when Trump began using the term “Chinese virus” and the spread of other harmful terms, as things continue to change and develop the overall fluctuation of anti-Asian American/Asian sentiment will be uncertain.  Rather these are small representations of a greater impact that can lead to richer full scale analysis. </a:t>
            </a:r>
          </a:p>
        </p:txBody>
      </p:sp>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melancholymedallion|09-2018"/>
</p:tagLst>
</file>

<file path=ppt/theme/theme1.xml><?xml version="1.0" encoding="utf-8"?>
<a:theme xmlns:a="http://schemas.openxmlformats.org/drawingml/2006/main" name="Default Design">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Default Design">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16280</TotalTime>
  <Words>1323</Words>
  <Application>Microsoft Macintosh PowerPoint</Application>
  <PresentationFormat>Custom</PresentationFormat>
  <Paragraphs>31</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Quattrocento Sans</vt:lpstr>
      <vt:lpstr>Arial</vt:lpstr>
      <vt:lpstr>Quattrocento</vt:lpstr>
      <vt:lpstr>ＭＳ Ｐゴシック</vt:lpstr>
      <vt:lpstr>Open Sans</vt:lpstr>
      <vt:lpstr>Default Design</vt:lpstr>
      <vt:lpstr>PowerPoint Presentation</vt:lpstr>
    </vt:vector>
  </TitlesOfParts>
  <Company>Graphicsland</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Scientific poster example</dc:title>
  <dc:subject>Template For Scientific Poster Presentation</dc:subject>
  <dc:creator>Graphicsland/MakeSigns.com</dc:creator>
  <cp:keywords>scientific, research, template, custom, poster, presentation, symposium, printing, PowerPoint, create, design, example, sample, download</cp:keywords>
  <dc:description>Download our scientific poster templates at no cost to you and get one step closer to making a great research poster.</dc:description>
  <cp:lastModifiedBy>Mari Holben</cp:lastModifiedBy>
  <cp:revision>214</cp:revision>
  <cp:lastPrinted>2006-08-04T02:22:52Z</cp:lastPrinted>
  <dcterms:modified xsi:type="dcterms:W3CDTF">2020-05-23T16:05:25Z</dcterms:modified>
  <cp:category>science research poster</cp:category>
</cp:coreProperties>
</file>